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28"/>
  </p:notesMasterIdLst>
  <p:handoutMasterIdLst>
    <p:handoutMasterId r:id="rId29"/>
  </p:handoutMasterIdLst>
  <p:sldIdLst>
    <p:sldId id="356" r:id="rId2"/>
    <p:sldId id="387" r:id="rId3"/>
    <p:sldId id="358" r:id="rId4"/>
    <p:sldId id="388" r:id="rId5"/>
    <p:sldId id="360" r:id="rId6"/>
    <p:sldId id="391" r:id="rId7"/>
    <p:sldId id="398" r:id="rId8"/>
    <p:sldId id="397" r:id="rId9"/>
    <p:sldId id="399" r:id="rId10"/>
    <p:sldId id="400" r:id="rId11"/>
    <p:sldId id="402" r:id="rId12"/>
    <p:sldId id="401" r:id="rId13"/>
    <p:sldId id="369" r:id="rId14"/>
    <p:sldId id="378" r:id="rId15"/>
    <p:sldId id="380" r:id="rId16"/>
    <p:sldId id="379" r:id="rId17"/>
    <p:sldId id="374" r:id="rId18"/>
    <p:sldId id="383" r:id="rId19"/>
    <p:sldId id="365" r:id="rId20"/>
    <p:sldId id="376" r:id="rId21"/>
    <p:sldId id="366" r:id="rId22"/>
    <p:sldId id="367" r:id="rId23"/>
    <p:sldId id="375" r:id="rId24"/>
    <p:sldId id="385" r:id="rId25"/>
    <p:sldId id="353" r:id="rId26"/>
    <p:sldId id="355" r:id="rId27"/>
  </p:sldIdLst>
  <p:sldSz cx="12192000" cy="6858000"/>
  <p:notesSz cx="6794500" cy="99314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67AB7"/>
    <a:srgbClr val="F59932"/>
    <a:srgbClr val="3BE00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ittlere Formatvorlage 4 - Akz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599"/>
  </p:normalViewPr>
  <p:slideViewPr>
    <p:cSldViewPr snapToGrid="0">
      <p:cViewPr>
        <p:scale>
          <a:sx n="94" d="100"/>
          <a:sy n="94" d="100"/>
        </p:scale>
        <p:origin x="-72" y="5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4283" cy="498295"/>
          </a:xfrm>
          <a:prstGeom prst="rect">
            <a:avLst/>
          </a:prstGeom>
        </p:spPr>
        <p:txBody>
          <a:bodyPr vert="horz" lIns="91010" tIns="45505" rIns="91010" bIns="45505" rtlCol="0"/>
          <a:lstStyle>
            <a:lvl1pPr algn="l">
              <a:defRPr sz="1200"/>
            </a:lvl1pPr>
          </a:lstStyle>
          <a:p>
            <a:endParaRPr lang="de-DE"/>
          </a:p>
        </p:txBody>
      </p:sp>
      <p:sp>
        <p:nvSpPr>
          <p:cNvPr id="3" name="Datumsplatzhalter 2"/>
          <p:cNvSpPr>
            <a:spLocks noGrp="1"/>
          </p:cNvSpPr>
          <p:nvPr>
            <p:ph type="dt" sz="quarter" idx="1"/>
          </p:nvPr>
        </p:nvSpPr>
        <p:spPr>
          <a:xfrm>
            <a:off x="3848645" y="0"/>
            <a:ext cx="2944283" cy="498295"/>
          </a:xfrm>
          <a:prstGeom prst="rect">
            <a:avLst/>
          </a:prstGeom>
        </p:spPr>
        <p:txBody>
          <a:bodyPr vert="horz" lIns="91010" tIns="45505" rIns="91010" bIns="45505" rtlCol="0"/>
          <a:lstStyle>
            <a:lvl1pPr algn="r">
              <a:defRPr sz="1200"/>
            </a:lvl1pPr>
          </a:lstStyle>
          <a:p>
            <a:fld id="{E36BD11B-A01A-4ADF-A6DF-0763AC884F50}" type="datetimeFigureOut">
              <a:rPr lang="de-DE" smtClean="0"/>
              <a:t>13.10.2017</a:t>
            </a:fld>
            <a:endParaRPr lang="de-DE"/>
          </a:p>
        </p:txBody>
      </p:sp>
      <p:sp>
        <p:nvSpPr>
          <p:cNvPr id="4" name="Fußzeilenplatzhalter 3"/>
          <p:cNvSpPr>
            <a:spLocks noGrp="1"/>
          </p:cNvSpPr>
          <p:nvPr>
            <p:ph type="ftr" sz="quarter" idx="2"/>
          </p:nvPr>
        </p:nvSpPr>
        <p:spPr>
          <a:xfrm>
            <a:off x="0" y="9433107"/>
            <a:ext cx="2944283" cy="498294"/>
          </a:xfrm>
          <a:prstGeom prst="rect">
            <a:avLst/>
          </a:prstGeom>
        </p:spPr>
        <p:txBody>
          <a:bodyPr vert="horz" lIns="91010" tIns="45505" rIns="91010" bIns="45505" rtlCol="0" anchor="b"/>
          <a:lstStyle>
            <a:lvl1pPr algn="l">
              <a:defRPr sz="1200"/>
            </a:lvl1pPr>
          </a:lstStyle>
          <a:p>
            <a:endParaRPr lang="de-DE"/>
          </a:p>
        </p:txBody>
      </p:sp>
      <p:sp>
        <p:nvSpPr>
          <p:cNvPr id="5" name="Foliennummernplatzhalter 4"/>
          <p:cNvSpPr>
            <a:spLocks noGrp="1"/>
          </p:cNvSpPr>
          <p:nvPr>
            <p:ph type="sldNum" sz="quarter" idx="3"/>
          </p:nvPr>
        </p:nvSpPr>
        <p:spPr>
          <a:xfrm>
            <a:off x="3848645" y="9433107"/>
            <a:ext cx="2944283" cy="498294"/>
          </a:xfrm>
          <a:prstGeom prst="rect">
            <a:avLst/>
          </a:prstGeom>
        </p:spPr>
        <p:txBody>
          <a:bodyPr vert="horz" lIns="91010" tIns="45505" rIns="91010" bIns="45505" rtlCol="0" anchor="b"/>
          <a:lstStyle>
            <a:lvl1pPr algn="r">
              <a:defRPr sz="1200"/>
            </a:lvl1pPr>
          </a:lstStyle>
          <a:p>
            <a:fld id="{FDFDCF59-E507-4737-9D44-4468F3CA3C4C}" type="slidenum">
              <a:rPr lang="de-DE" smtClean="0"/>
              <a:t>‹Nr.›</a:t>
            </a:fld>
            <a:endParaRPr lang="de-DE"/>
          </a:p>
        </p:txBody>
      </p:sp>
    </p:spTree>
    <p:extLst>
      <p:ext uri="{BB962C8B-B14F-4D97-AF65-F5344CB8AC3E}">
        <p14:creationId xmlns:p14="http://schemas.microsoft.com/office/powerpoint/2010/main" val="25461760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4283" cy="497759"/>
          </a:xfrm>
          <a:prstGeom prst="rect">
            <a:avLst/>
          </a:prstGeom>
        </p:spPr>
        <p:txBody>
          <a:bodyPr vert="horz" lIns="91010" tIns="45505" rIns="91010" bIns="45505" rtlCol="0"/>
          <a:lstStyle>
            <a:lvl1pPr algn="l">
              <a:defRPr sz="1200"/>
            </a:lvl1pPr>
          </a:lstStyle>
          <a:p>
            <a:endParaRPr lang="de-DE"/>
          </a:p>
        </p:txBody>
      </p:sp>
      <p:sp>
        <p:nvSpPr>
          <p:cNvPr id="3" name="Datumsplatzhalter 2"/>
          <p:cNvSpPr>
            <a:spLocks noGrp="1"/>
          </p:cNvSpPr>
          <p:nvPr>
            <p:ph type="dt" idx="1"/>
          </p:nvPr>
        </p:nvSpPr>
        <p:spPr>
          <a:xfrm>
            <a:off x="3848645" y="0"/>
            <a:ext cx="2944283" cy="497759"/>
          </a:xfrm>
          <a:prstGeom prst="rect">
            <a:avLst/>
          </a:prstGeom>
        </p:spPr>
        <p:txBody>
          <a:bodyPr vert="horz" lIns="91010" tIns="45505" rIns="91010" bIns="45505" rtlCol="0"/>
          <a:lstStyle>
            <a:lvl1pPr algn="r">
              <a:defRPr sz="1200"/>
            </a:lvl1pPr>
          </a:lstStyle>
          <a:p>
            <a:fld id="{CA5D1958-F690-42B4-BBDC-5CB7681CAA8E}" type="datetimeFigureOut">
              <a:rPr lang="de-DE" smtClean="0"/>
              <a:t>13.10.2017</a:t>
            </a:fld>
            <a:endParaRPr lang="de-DE"/>
          </a:p>
        </p:txBody>
      </p:sp>
      <p:sp>
        <p:nvSpPr>
          <p:cNvPr id="4" name="Folienbildplatzhalter 3"/>
          <p:cNvSpPr>
            <a:spLocks noGrp="1" noRot="1" noChangeAspect="1"/>
          </p:cNvSpPr>
          <p:nvPr>
            <p:ph type="sldImg" idx="2"/>
          </p:nvPr>
        </p:nvSpPr>
        <p:spPr>
          <a:xfrm>
            <a:off x="417513" y="1241425"/>
            <a:ext cx="5959475" cy="3352800"/>
          </a:xfrm>
          <a:prstGeom prst="rect">
            <a:avLst/>
          </a:prstGeom>
          <a:noFill/>
          <a:ln w="12700">
            <a:solidFill>
              <a:prstClr val="black"/>
            </a:solidFill>
          </a:ln>
        </p:spPr>
        <p:txBody>
          <a:bodyPr vert="horz" lIns="91010" tIns="45505" rIns="91010" bIns="45505" rtlCol="0" anchor="ctr"/>
          <a:lstStyle/>
          <a:p>
            <a:endParaRPr lang="de-DE"/>
          </a:p>
        </p:txBody>
      </p:sp>
      <p:sp>
        <p:nvSpPr>
          <p:cNvPr id="5" name="Notizenplatzhalter 4"/>
          <p:cNvSpPr>
            <a:spLocks noGrp="1"/>
          </p:cNvSpPr>
          <p:nvPr>
            <p:ph type="body" sz="quarter" idx="3"/>
          </p:nvPr>
        </p:nvSpPr>
        <p:spPr>
          <a:xfrm>
            <a:off x="679450" y="4779437"/>
            <a:ext cx="5435600" cy="3910736"/>
          </a:xfrm>
          <a:prstGeom prst="rect">
            <a:avLst/>
          </a:prstGeom>
        </p:spPr>
        <p:txBody>
          <a:bodyPr vert="horz" lIns="91010" tIns="45505" rIns="91010" bIns="45505" rtlCol="0"/>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Fußzeilenplatzhalter 5"/>
          <p:cNvSpPr>
            <a:spLocks noGrp="1"/>
          </p:cNvSpPr>
          <p:nvPr>
            <p:ph type="ftr" sz="quarter" idx="4"/>
          </p:nvPr>
        </p:nvSpPr>
        <p:spPr>
          <a:xfrm>
            <a:off x="0" y="9433642"/>
            <a:ext cx="2944283" cy="497759"/>
          </a:xfrm>
          <a:prstGeom prst="rect">
            <a:avLst/>
          </a:prstGeom>
        </p:spPr>
        <p:txBody>
          <a:bodyPr vert="horz" lIns="91010" tIns="45505" rIns="91010" bIns="45505" rtlCol="0" anchor="b"/>
          <a:lstStyle>
            <a:lvl1pPr algn="l">
              <a:defRPr sz="1200"/>
            </a:lvl1pPr>
          </a:lstStyle>
          <a:p>
            <a:endParaRPr lang="de-DE"/>
          </a:p>
        </p:txBody>
      </p:sp>
      <p:sp>
        <p:nvSpPr>
          <p:cNvPr id="7" name="Foliennummernplatzhalter 6"/>
          <p:cNvSpPr>
            <a:spLocks noGrp="1"/>
          </p:cNvSpPr>
          <p:nvPr>
            <p:ph type="sldNum" sz="quarter" idx="5"/>
          </p:nvPr>
        </p:nvSpPr>
        <p:spPr>
          <a:xfrm>
            <a:off x="3848645" y="9433642"/>
            <a:ext cx="2944283" cy="497759"/>
          </a:xfrm>
          <a:prstGeom prst="rect">
            <a:avLst/>
          </a:prstGeom>
        </p:spPr>
        <p:txBody>
          <a:bodyPr vert="horz" lIns="91010" tIns="45505" rIns="91010" bIns="45505" rtlCol="0" anchor="b"/>
          <a:lstStyle>
            <a:lvl1pPr algn="r">
              <a:defRPr sz="1200"/>
            </a:lvl1pPr>
          </a:lstStyle>
          <a:p>
            <a:fld id="{AD201B30-004E-4788-A690-5363AE6EB726}" type="slidenum">
              <a:rPr lang="de-DE" smtClean="0"/>
              <a:t>‹Nr.›</a:t>
            </a:fld>
            <a:endParaRPr lang="de-DE"/>
          </a:p>
        </p:txBody>
      </p:sp>
    </p:spTree>
    <p:extLst>
      <p:ext uri="{BB962C8B-B14F-4D97-AF65-F5344CB8AC3E}">
        <p14:creationId xmlns:p14="http://schemas.microsoft.com/office/powerpoint/2010/main" val="21945488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AD201B30-004E-4788-A690-5363AE6EB726}" type="slidenum">
              <a:rPr lang="de-DE" smtClean="0"/>
              <a:t>4</a:t>
            </a:fld>
            <a:endParaRPr lang="de-DE"/>
          </a:p>
        </p:txBody>
      </p:sp>
    </p:spTree>
    <p:extLst>
      <p:ext uri="{BB962C8B-B14F-4D97-AF65-F5344CB8AC3E}">
        <p14:creationId xmlns:p14="http://schemas.microsoft.com/office/powerpoint/2010/main" val="9461455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Folienbildplatzhalter 1"/>
          <p:cNvSpPr>
            <a:spLocks noGrp="1" noRot="1" noChangeAspect="1"/>
          </p:cNvSpPr>
          <p:nvPr>
            <p:ph type="sldImg"/>
          </p:nvPr>
        </p:nvSpPr>
        <p:spPr bwMode="auto">
          <a:noFill/>
          <a:ln>
            <a:solidFill>
              <a:srgbClr val="000000"/>
            </a:solidFill>
            <a:miter lim="800000"/>
            <a:headEnd/>
            <a:tailEnd/>
          </a:ln>
        </p:spPr>
      </p:sp>
      <p:sp>
        <p:nvSpPr>
          <p:cNvPr id="40962" name="Notizenplatzhalt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de-DE" smtClean="0"/>
          </a:p>
        </p:txBody>
      </p:sp>
      <p:sp>
        <p:nvSpPr>
          <p:cNvPr id="40963" name="Foliennummernplatzhalt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05411B3-C35C-4612-8B59-352AA77AC3F0}" type="slidenum">
              <a:rPr lang="de-DE">
                <a:solidFill>
                  <a:srgbClr val="000000"/>
                </a:solidFill>
              </a:rPr>
              <a:pPr fontAlgn="base">
                <a:spcBef>
                  <a:spcPct val="0"/>
                </a:spcBef>
                <a:spcAft>
                  <a:spcPct val="0"/>
                </a:spcAft>
              </a:pPr>
              <a:t>16</a:t>
            </a:fld>
            <a:endParaRPr lang="de-DE">
              <a:solidFill>
                <a:srgbClr val="000000"/>
              </a:solidFill>
            </a:endParaRPr>
          </a:p>
        </p:txBody>
      </p:sp>
    </p:spTree>
    <p:extLst>
      <p:ext uri="{BB962C8B-B14F-4D97-AF65-F5344CB8AC3E}">
        <p14:creationId xmlns:p14="http://schemas.microsoft.com/office/powerpoint/2010/main" val="136626209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hasCustomPrompt="1"/>
          </p:nvPr>
        </p:nvSpPr>
        <p:spPr>
          <a:xfrm>
            <a:off x="1507067" y="2404534"/>
            <a:ext cx="7766936" cy="1646302"/>
          </a:xfrm>
        </p:spPr>
        <p:txBody>
          <a:bodyPr anchor="b">
            <a:noAutofit/>
          </a:bodyPr>
          <a:lstStyle>
            <a:lvl1pPr algn="r">
              <a:defRPr sz="5400" baseline="0">
                <a:solidFill>
                  <a:schemeClr val="accent1"/>
                </a:solidFill>
              </a:defRPr>
            </a:lvl1pPr>
          </a:lstStyle>
          <a:p>
            <a:r>
              <a:rPr lang="de-DE" dirty="0" smtClean="0"/>
              <a:t>Überschrift</a:t>
            </a:r>
            <a:endParaRPr lang="en-US" dirty="0"/>
          </a:p>
        </p:txBody>
      </p:sp>
      <p:sp>
        <p:nvSpPr>
          <p:cNvPr id="3" name="Subtitle 2"/>
          <p:cNvSpPr>
            <a:spLocks noGrp="1"/>
          </p:cNvSpPr>
          <p:nvPr>
            <p:ph type="subTitle" idx="1" hasCustomPrompt="1"/>
          </p:nvPr>
        </p:nvSpPr>
        <p:spPr>
          <a:xfrm>
            <a:off x="1507067" y="4050837"/>
            <a:ext cx="7766936" cy="1096899"/>
          </a:xfrm>
        </p:spPr>
        <p:txBody>
          <a:bodyPr anchor="t"/>
          <a:lstStyle>
            <a:lvl1pPr marL="0" indent="0" algn="r">
              <a:buNone/>
              <a:defRPr baseline="0">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dirty="0" smtClean="0"/>
              <a:t>Unterüberschrift</a:t>
            </a:r>
            <a:endParaRPr lang="en-US" dirty="0"/>
          </a:p>
        </p:txBody>
      </p:sp>
      <p:sp>
        <p:nvSpPr>
          <p:cNvPr id="4" name="Date Placeholder 3"/>
          <p:cNvSpPr>
            <a:spLocks noGrp="1"/>
          </p:cNvSpPr>
          <p:nvPr>
            <p:ph type="dt" sz="half" idx="10"/>
          </p:nvPr>
        </p:nvSpPr>
        <p:spPr/>
        <p:txBody>
          <a:bodyPr/>
          <a:lstStyle/>
          <a:p>
            <a:fld id="{B966841A-B0BD-45A1-9AA0-18FFBF13C8F0}" type="datetime1">
              <a:rPr lang="de-DE" smtClean="0">
                <a:solidFill>
                  <a:prstClr val="black">
                    <a:tint val="75000"/>
                  </a:prstClr>
                </a:solidFill>
              </a:rPr>
              <a:t>13.10.2017</a:t>
            </a:fld>
            <a:endParaRPr lang="de-DE"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r>
              <a:rPr lang="de-DE" dirty="0" smtClean="0">
                <a:solidFill>
                  <a:srgbClr val="367AB7"/>
                </a:solidFill>
              </a:rPr>
              <a:t>1</a:t>
            </a:r>
          </a:p>
        </p:txBody>
      </p:sp>
      <p:pic>
        <p:nvPicPr>
          <p:cNvPr id="18" name="Picture 2" descr="G:\00_Planung\Logo\Logos_Inklusiv\Neu\Inklusiv_cmyk.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21298" y="5803152"/>
            <a:ext cx="1438900" cy="8242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2292617"/>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el und Beschriftung">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de-DE" smtClean="0"/>
              <a:t>Titelmasterformat durch Klicken bearbeiten</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 bearbeiten</a:t>
            </a:r>
          </a:p>
        </p:txBody>
      </p:sp>
      <p:sp>
        <p:nvSpPr>
          <p:cNvPr id="4" name="Date Placeholder 3"/>
          <p:cNvSpPr>
            <a:spLocks noGrp="1"/>
          </p:cNvSpPr>
          <p:nvPr>
            <p:ph type="dt" sz="half" idx="10"/>
          </p:nvPr>
        </p:nvSpPr>
        <p:spPr/>
        <p:txBody>
          <a:bodyPr/>
          <a:lstStyle/>
          <a:p>
            <a:fld id="{E7CD0225-F0E0-4F45-86EA-87B302889253}" type="datetime1">
              <a:rPr lang="de-DE" smtClean="0">
                <a:solidFill>
                  <a:prstClr val="black">
                    <a:tint val="75000"/>
                  </a:prstClr>
                </a:solidFill>
              </a:rPr>
              <a:t>13.10.2017</a:t>
            </a:fld>
            <a:endParaRPr lang="de-DE">
              <a:solidFill>
                <a:prstClr val="black">
                  <a:tint val="75000"/>
                </a:prstClr>
              </a:solidFill>
            </a:endParaRPr>
          </a:p>
        </p:txBody>
      </p:sp>
      <p:sp>
        <p:nvSpPr>
          <p:cNvPr id="6" name="Slide Number Placeholder 5"/>
          <p:cNvSpPr>
            <a:spLocks noGrp="1"/>
          </p:cNvSpPr>
          <p:nvPr>
            <p:ph type="sldNum" sz="quarter" idx="12"/>
          </p:nvPr>
        </p:nvSpPr>
        <p:spPr/>
        <p:txBody>
          <a:bodyPr/>
          <a:lstStyle/>
          <a:p>
            <a:fld id="{5F3F042E-1934-4A26-A6EB-C7A5F3015112}" type="slidenum">
              <a:rPr lang="de-DE" smtClean="0">
                <a:solidFill>
                  <a:srgbClr val="367AB7"/>
                </a:solidFill>
              </a:rPr>
              <a:pPr/>
              <a:t>‹Nr.›</a:t>
            </a:fld>
            <a:endParaRPr lang="de-DE">
              <a:solidFill>
                <a:srgbClr val="367AB7"/>
              </a:solidFill>
            </a:endParaRPr>
          </a:p>
        </p:txBody>
      </p:sp>
    </p:spTree>
    <p:extLst>
      <p:ext uri="{BB962C8B-B14F-4D97-AF65-F5344CB8AC3E}">
        <p14:creationId xmlns:p14="http://schemas.microsoft.com/office/powerpoint/2010/main" val="28687025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Zitat mit Beschriftung">
    <p:spTree>
      <p:nvGrpSpPr>
        <p:cNvPr id="1" name=""/>
        <p:cNvGrpSpPr/>
        <p:nvPr/>
      </p:nvGrpSpPr>
      <p:grpSpPr>
        <a:xfrm>
          <a:off x="0" y="0"/>
          <a:ext cx="0" cy="0"/>
          <a:chOff x="0" y="0"/>
          <a:chExt cx="0" cy="0"/>
        </a:xfrm>
      </p:grpSpPr>
      <p:sp>
        <p:nvSpPr>
          <p:cNvPr id="2" name="Title 1"/>
          <p:cNvSpPr>
            <a:spLocks noGrp="1"/>
          </p:cNvSpPr>
          <p:nvPr>
            <p:ph type="title"/>
          </p:nvPr>
        </p:nvSpPr>
        <p:spPr>
          <a:xfrm>
            <a:off x="931335" y="609600"/>
            <a:ext cx="8094135" cy="3022600"/>
          </a:xfrm>
        </p:spPr>
        <p:txBody>
          <a:bodyPr anchor="ctr">
            <a:normAutofit/>
          </a:bodyPr>
          <a:lstStyle>
            <a:lvl1pPr algn="l">
              <a:defRPr sz="4400" b="0" cap="none"/>
            </a:lvl1pPr>
          </a:lstStyle>
          <a:p>
            <a:r>
              <a:rPr lang="de-DE" smtClean="0"/>
              <a:t>Titelmasterformat durch Klicken bearbeiten</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de-DE" smtClean="0"/>
              <a:t>Textmasterformat bearbeiten</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 bearbeiten</a:t>
            </a:r>
          </a:p>
        </p:txBody>
      </p:sp>
      <p:sp>
        <p:nvSpPr>
          <p:cNvPr id="4" name="Date Placeholder 3"/>
          <p:cNvSpPr>
            <a:spLocks noGrp="1"/>
          </p:cNvSpPr>
          <p:nvPr>
            <p:ph type="dt" sz="half" idx="10"/>
          </p:nvPr>
        </p:nvSpPr>
        <p:spPr/>
        <p:txBody>
          <a:bodyPr/>
          <a:lstStyle/>
          <a:p>
            <a:fld id="{D9CF0620-94A6-4C03-8273-A4BF1334B890}" type="datetime1">
              <a:rPr lang="de-DE" smtClean="0">
                <a:solidFill>
                  <a:prstClr val="black">
                    <a:tint val="75000"/>
                  </a:prstClr>
                </a:solidFill>
              </a:rPr>
              <a:t>13.10.2017</a:t>
            </a:fld>
            <a:endParaRPr lang="de-DE">
              <a:solidFill>
                <a:prstClr val="black">
                  <a:tint val="75000"/>
                </a:prstClr>
              </a:solidFill>
            </a:endParaRPr>
          </a:p>
        </p:txBody>
      </p:sp>
      <p:sp>
        <p:nvSpPr>
          <p:cNvPr id="6" name="Slide Number Placeholder 5"/>
          <p:cNvSpPr>
            <a:spLocks noGrp="1"/>
          </p:cNvSpPr>
          <p:nvPr>
            <p:ph type="sldNum" sz="quarter" idx="12"/>
          </p:nvPr>
        </p:nvSpPr>
        <p:spPr/>
        <p:txBody>
          <a:bodyPr/>
          <a:lstStyle/>
          <a:p>
            <a:fld id="{5F3F042E-1934-4A26-A6EB-C7A5F3015112}" type="slidenum">
              <a:rPr lang="de-DE" smtClean="0">
                <a:solidFill>
                  <a:srgbClr val="367AB7"/>
                </a:solidFill>
              </a:rPr>
              <a:pPr/>
              <a:t>‹Nr.›</a:t>
            </a:fld>
            <a:endParaRPr lang="de-DE">
              <a:solidFill>
                <a:srgbClr val="367AB7"/>
              </a:solidFill>
            </a:endParaRPr>
          </a:p>
        </p:txBody>
      </p:sp>
      <p:sp>
        <p:nvSpPr>
          <p:cNvPr id="20" name="TextBox 19"/>
          <p:cNvSpPr txBox="1"/>
          <p:nvPr/>
        </p:nvSpPr>
        <p:spPr>
          <a:xfrm>
            <a:off x="541871" y="790378"/>
            <a:ext cx="609600" cy="584776"/>
          </a:xfrm>
          <a:prstGeom prst="rect">
            <a:avLst/>
          </a:prstGeom>
        </p:spPr>
        <p:txBody>
          <a:bodyPr vert="horz" lIns="91440" tIns="45720" rIns="91440" bIns="45720" rtlCol="0" anchor="ctr">
            <a:noAutofit/>
          </a:bodyPr>
          <a:lstStyle/>
          <a:p>
            <a:r>
              <a:rPr lang="en-US" sz="8000" dirty="0">
                <a:ln w="3175" cmpd="sng">
                  <a:noFill/>
                </a:ln>
                <a:solidFill>
                  <a:srgbClr val="367AB7">
                    <a:lumMod val="60000"/>
                    <a:lumOff val="40000"/>
                  </a:srgbClr>
                </a:solidFill>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r>
              <a:rPr lang="en-US" sz="8000" dirty="0">
                <a:ln w="3175" cmpd="sng">
                  <a:noFill/>
                </a:ln>
                <a:solidFill>
                  <a:srgbClr val="367AB7">
                    <a:lumMod val="60000"/>
                    <a:lumOff val="40000"/>
                  </a:srgbClr>
                </a:solidFill>
                <a:latin typeface="Arial"/>
              </a:rPr>
              <a:t>”</a:t>
            </a:r>
            <a:endParaRPr lang="en-US" dirty="0">
              <a:solidFill>
                <a:srgbClr val="367AB7">
                  <a:lumMod val="60000"/>
                  <a:lumOff val="40000"/>
                </a:srgbClr>
              </a:solidFill>
              <a:latin typeface="Arial"/>
            </a:endParaRPr>
          </a:p>
        </p:txBody>
      </p:sp>
    </p:spTree>
    <p:extLst>
      <p:ext uri="{BB962C8B-B14F-4D97-AF65-F5344CB8AC3E}">
        <p14:creationId xmlns:p14="http://schemas.microsoft.com/office/powerpoint/2010/main" val="17902461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nskarte">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de-DE" smtClean="0"/>
              <a:t>Titelmasterformat durch Klicken bearbeiten</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 bearbeiten</a:t>
            </a:r>
          </a:p>
        </p:txBody>
      </p:sp>
      <p:sp>
        <p:nvSpPr>
          <p:cNvPr id="4" name="Date Placeholder 3"/>
          <p:cNvSpPr>
            <a:spLocks noGrp="1"/>
          </p:cNvSpPr>
          <p:nvPr>
            <p:ph type="dt" sz="half" idx="10"/>
          </p:nvPr>
        </p:nvSpPr>
        <p:spPr/>
        <p:txBody>
          <a:bodyPr/>
          <a:lstStyle/>
          <a:p>
            <a:fld id="{120430F7-8F11-4AE5-92D2-DA4D1F66C539}" type="datetime1">
              <a:rPr lang="de-DE" smtClean="0">
                <a:solidFill>
                  <a:prstClr val="black">
                    <a:tint val="75000"/>
                  </a:prstClr>
                </a:solidFill>
              </a:rPr>
              <a:t>13.10.2017</a:t>
            </a:fld>
            <a:endParaRPr lang="de-DE">
              <a:solidFill>
                <a:prstClr val="black">
                  <a:tint val="75000"/>
                </a:prstClr>
              </a:solidFill>
            </a:endParaRPr>
          </a:p>
        </p:txBody>
      </p:sp>
      <p:sp>
        <p:nvSpPr>
          <p:cNvPr id="6" name="Slide Number Placeholder 5"/>
          <p:cNvSpPr>
            <a:spLocks noGrp="1"/>
          </p:cNvSpPr>
          <p:nvPr>
            <p:ph type="sldNum" sz="quarter" idx="12"/>
          </p:nvPr>
        </p:nvSpPr>
        <p:spPr/>
        <p:txBody>
          <a:bodyPr/>
          <a:lstStyle/>
          <a:p>
            <a:fld id="{5F3F042E-1934-4A26-A6EB-C7A5F3015112}" type="slidenum">
              <a:rPr lang="de-DE" smtClean="0">
                <a:solidFill>
                  <a:srgbClr val="367AB7"/>
                </a:solidFill>
              </a:rPr>
              <a:pPr/>
              <a:t>‹Nr.›</a:t>
            </a:fld>
            <a:endParaRPr lang="de-DE">
              <a:solidFill>
                <a:srgbClr val="367AB7"/>
              </a:solidFill>
            </a:endParaRPr>
          </a:p>
        </p:txBody>
      </p:sp>
    </p:spTree>
    <p:extLst>
      <p:ext uri="{BB962C8B-B14F-4D97-AF65-F5344CB8AC3E}">
        <p14:creationId xmlns:p14="http://schemas.microsoft.com/office/powerpoint/2010/main" val="7533298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nskarte für Zitat">
    <p:spTree>
      <p:nvGrpSpPr>
        <p:cNvPr id="1" name=""/>
        <p:cNvGrpSpPr/>
        <p:nvPr/>
      </p:nvGrpSpPr>
      <p:grpSpPr>
        <a:xfrm>
          <a:off x="0" y="0"/>
          <a:ext cx="0" cy="0"/>
          <a:chOff x="0" y="0"/>
          <a:chExt cx="0" cy="0"/>
        </a:xfrm>
      </p:grpSpPr>
      <p:sp>
        <p:nvSpPr>
          <p:cNvPr id="2" name="Title 1"/>
          <p:cNvSpPr>
            <a:spLocks noGrp="1"/>
          </p:cNvSpPr>
          <p:nvPr>
            <p:ph type="title"/>
          </p:nvPr>
        </p:nvSpPr>
        <p:spPr>
          <a:xfrm>
            <a:off x="931335" y="609600"/>
            <a:ext cx="8094135" cy="3022600"/>
          </a:xfrm>
        </p:spPr>
        <p:txBody>
          <a:bodyPr anchor="ctr">
            <a:normAutofit/>
          </a:bodyPr>
          <a:lstStyle>
            <a:lvl1pPr algn="l">
              <a:defRPr sz="4400" b="0" cap="none"/>
            </a:lvl1pPr>
          </a:lstStyle>
          <a:p>
            <a:r>
              <a:rPr lang="de-DE" smtClean="0"/>
              <a:t>Titelmasterformat durch Klicken bearbeiten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de-DE" smtClean="0"/>
              <a:t>Textmasterformat bearbeiten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 bearbeiten</a:t>
            </a:r>
          </a:p>
        </p:txBody>
      </p:sp>
      <p:sp>
        <p:nvSpPr>
          <p:cNvPr id="4" name="Date Placeholder 3"/>
          <p:cNvSpPr>
            <a:spLocks noGrp="1"/>
          </p:cNvSpPr>
          <p:nvPr>
            <p:ph type="dt" sz="half" idx="10"/>
          </p:nvPr>
        </p:nvSpPr>
        <p:spPr/>
        <p:txBody>
          <a:bodyPr/>
          <a:lstStyle/>
          <a:p>
            <a:fld id="{1F6ABF28-616C-4854-AABD-189BB072C58B}" type="datetime1">
              <a:rPr lang="de-DE" smtClean="0">
                <a:solidFill>
                  <a:prstClr val="black">
                    <a:tint val="75000"/>
                  </a:prstClr>
                </a:solidFill>
              </a:rPr>
              <a:t>13.10.2017</a:t>
            </a:fld>
            <a:endParaRPr lang="de-DE">
              <a:solidFill>
                <a:prstClr val="black">
                  <a:tint val="75000"/>
                </a:prstClr>
              </a:solidFill>
            </a:endParaRPr>
          </a:p>
        </p:txBody>
      </p:sp>
      <p:sp>
        <p:nvSpPr>
          <p:cNvPr id="6" name="Slide Number Placeholder 5"/>
          <p:cNvSpPr>
            <a:spLocks noGrp="1"/>
          </p:cNvSpPr>
          <p:nvPr>
            <p:ph type="sldNum" sz="quarter" idx="12"/>
          </p:nvPr>
        </p:nvSpPr>
        <p:spPr/>
        <p:txBody>
          <a:bodyPr/>
          <a:lstStyle/>
          <a:p>
            <a:fld id="{5F3F042E-1934-4A26-A6EB-C7A5F3015112}" type="slidenum">
              <a:rPr lang="de-DE" smtClean="0">
                <a:solidFill>
                  <a:srgbClr val="367AB7"/>
                </a:solidFill>
              </a:rPr>
              <a:pPr/>
              <a:t>‹Nr.›</a:t>
            </a:fld>
            <a:endParaRPr lang="de-DE">
              <a:solidFill>
                <a:srgbClr val="367AB7"/>
              </a:solidFill>
            </a:endParaRPr>
          </a:p>
        </p:txBody>
      </p:sp>
      <p:sp>
        <p:nvSpPr>
          <p:cNvPr id="24" name="TextBox 23"/>
          <p:cNvSpPr txBox="1"/>
          <p:nvPr/>
        </p:nvSpPr>
        <p:spPr>
          <a:xfrm>
            <a:off x="541871" y="790378"/>
            <a:ext cx="609600" cy="584776"/>
          </a:xfrm>
          <a:prstGeom prst="rect">
            <a:avLst/>
          </a:prstGeom>
        </p:spPr>
        <p:txBody>
          <a:bodyPr vert="horz" lIns="91440" tIns="45720" rIns="91440" bIns="45720" rtlCol="0" anchor="ctr">
            <a:noAutofit/>
          </a:bodyPr>
          <a:lstStyle/>
          <a:p>
            <a:r>
              <a:rPr lang="en-US" sz="8000" dirty="0">
                <a:ln w="3175" cmpd="sng">
                  <a:noFill/>
                </a:ln>
                <a:solidFill>
                  <a:srgbClr val="367AB7">
                    <a:lumMod val="60000"/>
                    <a:lumOff val="40000"/>
                  </a:srgbClr>
                </a:solidFill>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r>
              <a:rPr lang="en-US" sz="8000" dirty="0">
                <a:ln w="3175" cmpd="sng">
                  <a:noFill/>
                </a:ln>
                <a:solidFill>
                  <a:srgbClr val="367AB7">
                    <a:lumMod val="60000"/>
                    <a:lumOff val="40000"/>
                  </a:srgbClr>
                </a:solidFill>
                <a:latin typeface="Arial"/>
              </a:rPr>
              <a:t>”</a:t>
            </a:r>
          </a:p>
        </p:txBody>
      </p:sp>
    </p:spTree>
    <p:extLst>
      <p:ext uri="{BB962C8B-B14F-4D97-AF65-F5344CB8AC3E}">
        <p14:creationId xmlns:p14="http://schemas.microsoft.com/office/powerpoint/2010/main" val="32978699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Wahr oder Falsch">
    <p:spTree>
      <p:nvGrpSpPr>
        <p:cNvPr id="1" name=""/>
        <p:cNvGrpSpPr/>
        <p:nvPr/>
      </p:nvGrpSpPr>
      <p:grpSpPr>
        <a:xfrm>
          <a:off x="0" y="0"/>
          <a:ext cx="0" cy="0"/>
          <a:chOff x="0" y="0"/>
          <a:chExt cx="0" cy="0"/>
        </a:xfrm>
      </p:grpSpPr>
      <p:sp>
        <p:nvSpPr>
          <p:cNvPr id="2" name="Title 1"/>
          <p:cNvSpPr>
            <a:spLocks noGrp="1"/>
          </p:cNvSpPr>
          <p:nvPr>
            <p:ph type="title"/>
          </p:nvPr>
        </p:nvSpPr>
        <p:spPr>
          <a:xfrm>
            <a:off x="685801" y="609600"/>
            <a:ext cx="8588203" cy="3022600"/>
          </a:xfrm>
        </p:spPr>
        <p:txBody>
          <a:bodyPr anchor="ctr">
            <a:normAutofit/>
          </a:bodyPr>
          <a:lstStyle>
            <a:lvl1pPr algn="l">
              <a:defRPr sz="4400" b="0" cap="none"/>
            </a:lvl1pPr>
          </a:lstStyle>
          <a:p>
            <a:r>
              <a:rPr lang="de-DE" smtClean="0"/>
              <a:t>Titelmasterformat durch Klicken bearbeiten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de-DE" smtClean="0"/>
              <a:t>Textmasterformat bearbeiten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 bearbeiten</a:t>
            </a:r>
          </a:p>
        </p:txBody>
      </p:sp>
      <p:sp>
        <p:nvSpPr>
          <p:cNvPr id="4" name="Date Placeholder 3"/>
          <p:cNvSpPr>
            <a:spLocks noGrp="1"/>
          </p:cNvSpPr>
          <p:nvPr>
            <p:ph type="dt" sz="half" idx="10"/>
          </p:nvPr>
        </p:nvSpPr>
        <p:spPr/>
        <p:txBody>
          <a:bodyPr/>
          <a:lstStyle/>
          <a:p>
            <a:fld id="{97EC1DD4-AABE-4FE2-BE4F-D953622A4844}" type="datetime1">
              <a:rPr lang="de-DE" smtClean="0">
                <a:solidFill>
                  <a:prstClr val="black">
                    <a:tint val="75000"/>
                  </a:prstClr>
                </a:solidFill>
              </a:rPr>
              <a:t>13.10.2017</a:t>
            </a:fld>
            <a:endParaRPr lang="de-DE">
              <a:solidFill>
                <a:prstClr val="black">
                  <a:tint val="75000"/>
                </a:prstClr>
              </a:solidFill>
            </a:endParaRPr>
          </a:p>
        </p:txBody>
      </p:sp>
      <p:sp>
        <p:nvSpPr>
          <p:cNvPr id="6" name="Slide Number Placeholder 5"/>
          <p:cNvSpPr>
            <a:spLocks noGrp="1"/>
          </p:cNvSpPr>
          <p:nvPr>
            <p:ph type="sldNum" sz="quarter" idx="12"/>
          </p:nvPr>
        </p:nvSpPr>
        <p:spPr/>
        <p:txBody>
          <a:bodyPr/>
          <a:lstStyle/>
          <a:p>
            <a:fld id="{5F3F042E-1934-4A26-A6EB-C7A5F3015112}" type="slidenum">
              <a:rPr lang="de-DE" smtClean="0">
                <a:solidFill>
                  <a:srgbClr val="367AB7"/>
                </a:solidFill>
              </a:rPr>
              <a:pPr/>
              <a:t>‹Nr.›</a:t>
            </a:fld>
            <a:endParaRPr lang="de-DE">
              <a:solidFill>
                <a:srgbClr val="367AB7"/>
              </a:solidFill>
            </a:endParaRPr>
          </a:p>
        </p:txBody>
      </p:sp>
    </p:spTree>
    <p:extLst>
      <p:ext uri="{BB962C8B-B14F-4D97-AF65-F5344CB8AC3E}">
        <p14:creationId xmlns:p14="http://schemas.microsoft.com/office/powerpoint/2010/main" val="14116772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Titelmasterformat durch Klicken bearbeiten</a:t>
            </a:r>
            <a:endParaRPr lang="en-US" dirty="0"/>
          </a:p>
        </p:txBody>
      </p:sp>
      <p:sp>
        <p:nvSpPr>
          <p:cNvPr id="3" name="Vertical Text Placehold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Date Placeholder 3"/>
          <p:cNvSpPr>
            <a:spLocks noGrp="1"/>
          </p:cNvSpPr>
          <p:nvPr>
            <p:ph type="dt" sz="half" idx="10"/>
          </p:nvPr>
        </p:nvSpPr>
        <p:spPr/>
        <p:txBody>
          <a:bodyPr/>
          <a:lstStyle/>
          <a:p>
            <a:fld id="{E53B0680-F724-43A2-BA3B-3BAA93FE5380}" type="datetime1">
              <a:rPr lang="de-DE" smtClean="0">
                <a:solidFill>
                  <a:prstClr val="black">
                    <a:tint val="75000"/>
                  </a:prstClr>
                </a:solidFill>
              </a:rPr>
              <a:t>13.10.2017</a:t>
            </a:fld>
            <a:endParaRPr lang="de-DE">
              <a:solidFill>
                <a:prstClr val="black">
                  <a:tint val="75000"/>
                </a:prstClr>
              </a:solidFill>
            </a:endParaRPr>
          </a:p>
        </p:txBody>
      </p:sp>
      <p:sp>
        <p:nvSpPr>
          <p:cNvPr id="6" name="Slide Number Placeholder 5"/>
          <p:cNvSpPr>
            <a:spLocks noGrp="1"/>
          </p:cNvSpPr>
          <p:nvPr>
            <p:ph type="sldNum" sz="quarter" idx="12"/>
          </p:nvPr>
        </p:nvSpPr>
        <p:spPr/>
        <p:txBody>
          <a:bodyPr/>
          <a:lstStyle/>
          <a:p>
            <a:fld id="{5F3F042E-1934-4A26-A6EB-C7A5F3015112}" type="slidenum">
              <a:rPr lang="de-DE" smtClean="0">
                <a:solidFill>
                  <a:srgbClr val="367AB7"/>
                </a:solidFill>
              </a:rPr>
              <a:pPr/>
              <a:t>‹Nr.›</a:t>
            </a:fld>
            <a:endParaRPr lang="de-DE">
              <a:solidFill>
                <a:srgbClr val="367AB7"/>
              </a:solidFill>
            </a:endParaRPr>
          </a:p>
        </p:txBody>
      </p:sp>
    </p:spTree>
    <p:extLst>
      <p:ext uri="{BB962C8B-B14F-4D97-AF65-F5344CB8AC3E}">
        <p14:creationId xmlns:p14="http://schemas.microsoft.com/office/powerpoint/2010/main" val="16745169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de-DE" smtClean="0"/>
              <a:t>Titelmasterformat durch Klicken bearbeiten</a:t>
            </a:r>
            <a:endParaRPr lang="en-US" dirty="0"/>
          </a:p>
        </p:txBody>
      </p:sp>
      <p:sp>
        <p:nvSpPr>
          <p:cNvPr id="3" name="Content Placehold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Date Placeholder 3"/>
          <p:cNvSpPr>
            <a:spLocks noGrp="1"/>
          </p:cNvSpPr>
          <p:nvPr>
            <p:ph type="dt" sz="half" idx="10"/>
          </p:nvPr>
        </p:nvSpPr>
        <p:spPr/>
        <p:txBody>
          <a:bodyPr/>
          <a:lstStyle/>
          <a:p>
            <a:fld id="{3E9838B2-7F6E-4B9D-BA04-E4E5A4C5983D}" type="datetime1">
              <a:rPr lang="de-DE" smtClean="0">
                <a:solidFill>
                  <a:prstClr val="black">
                    <a:tint val="75000"/>
                  </a:prstClr>
                </a:solidFill>
              </a:rPr>
              <a:t>13.10.2017</a:t>
            </a:fld>
            <a:endParaRPr lang="de-DE">
              <a:solidFill>
                <a:prstClr val="black">
                  <a:tint val="75000"/>
                </a:prstClr>
              </a:solidFill>
            </a:endParaRPr>
          </a:p>
        </p:txBody>
      </p:sp>
      <p:sp>
        <p:nvSpPr>
          <p:cNvPr id="6" name="Slide Number Placeholder 5"/>
          <p:cNvSpPr>
            <a:spLocks noGrp="1"/>
          </p:cNvSpPr>
          <p:nvPr>
            <p:ph type="sldNum" sz="quarter" idx="12"/>
          </p:nvPr>
        </p:nvSpPr>
        <p:spPr/>
        <p:txBody>
          <a:bodyPr/>
          <a:lstStyle/>
          <a:p>
            <a:fld id="{5F3F042E-1934-4A26-A6EB-C7A5F3015112}" type="slidenum">
              <a:rPr lang="de-DE" smtClean="0">
                <a:solidFill>
                  <a:srgbClr val="367AB7"/>
                </a:solidFill>
              </a:rPr>
              <a:pPr/>
              <a:t>‹Nr.›</a:t>
            </a:fld>
            <a:endParaRPr lang="de-DE">
              <a:solidFill>
                <a:srgbClr val="367AB7"/>
              </a:solidFill>
            </a:endParaRPr>
          </a:p>
        </p:txBody>
      </p:sp>
    </p:spTree>
    <p:extLst>
      <p:ext uri="{BB962C8B-B14F-4D97-AF65-F5344CB8AC3E}">
        <p14:creationId xmlns:p14="http://schemas.microsoft.com/office/powerpoint/2010/main" val="66141976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71"/>
            <a:ext cx="8596668" cy="1826581"/>
          </a:xfrm>
        </p:spPr>
        <p:txBody>
          <a:bodyPr anchor="b"/>
          <a:lstStyle>
            <a:lvl1pPr algn="l">
              <a:defRPr sz="4000" b="0" cap="none"/>
            </a:lvl1pPr>
          </a:lstStyle>
          <a:p>
            <a:r>
              <a:rPr lang="de-DE" smtClean="0"/>
              <a:t>Titelmasterformat durch Klicken bearbeiten</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 bearbeiten</a:t>
            </a:r>
          </a:p>
        </p:txBody>
      </p:sp>
      <p:sp>
        <p:nvSpPr>
          <p:cNvPr id="4" name="Date Placeholder 3"/>
          <p:cNvSpPr>
            <a:spLocks noGrp="1"/>
          </p:cNvSpPr>
          <p:nvPr>
            <p:ph type="dt" sz="half" idx="10"/>
          </p:nvPr>
        </p:nvSpPr>
        <p:spPr/>
        <p:txBody>
          <a:bodyPr/>
          <a:lstStyle/>
          <a:p>
            <a:fld id="{7A4312C9-BF7D-4A64-88A8-78F5C5E2077E}" type="datetime1">
              <a:rPr lang="de-DE" smtClean="0">
                <a:solidFill>
                  <a:prstClr val="black">
                    <a:tint val="75000"/>
                  </a:prstClr>
                </a:solidFill>
              </a:rPr>
              <a:t>13.10.2017</a:t>
            </a:fld>
            <a:endParaRPr lang="de-DE">
              <a:solidFill>
                <a:prstClr val="black">
                  <a:tint val="75000"/>
                </a:prstClr>
              </a:solidFill>
            </a:endParaRPr>
          </a:p>
        </p:txBody>
      </p:sp>
      <p:sp>
        <p:nvSpPr>
          <p:cNvPr id="6" name="Slide Number Placeholder 5"/>
          <p:cNvSpPr>
            <a:spLocks noGrp="1"/>
          </p:cNvSpPr>
          <p:nvPr>
            <p:ph type="sldNum" sz="quarter" idx="12"/>
          </p:nvPr>
        </p:nvSpPr>
        <p:spPr/>
        <p:txBody>
          <a:bodyPr/>
          <a:lstStyle/>
          <a:p>
            <a:fld id="{5F3F042E-1934-4A26-A6EB-C7A5F3015112}" type="slidenum">
              <a:rPr lang="de-DE" smtClean="0">
                <a:solidFill>
                  <a:srgbClr val="367AB7"/>
                </a:solidFill>
              </a:rPr>
              <a:pPr/>
              <a:t>‹Nr.›</a:t>
            </a:fld>
            <a:endParaRPr lang="de-DE">
              <a:solidFill>
                <a:srgbClr val="367AB7"/>
              </a:solidFill>
            </a:endParaRPr>
          </a:p>
        </p:txBody>
      </p:sp>
    </p:spTree>
    <p:extLst>
      <p:ext uri="{BB962C8B-B14F-4D97-AF65-F5344CB8AC3E}">
        <p14:creationId xmlns:p14="http://schemas.microsoft.com/office/powerpoint/2010/main" val="175967663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Titelmasterformat durch Klicken bearbeiten</a:t>
            </a:r>
            <a:endParaRPr lang="en-US" dirty="0"/>
          </a:p>
        </p:txBody>
      </p:sp>
      <p:sp>
        <p:nvSpPr>
          <p:cNvPr id="3" name="Content Placeholder 2"/>
          <p:cNvSpPr>
            <a:spLocks noGrp="1"/>
          </p:cNvSpPr>
          <p:nvPr>
            <p:ph sz="half" idx="1"/>
          </p:nvPr>
        </p:nvSpPr>
        <p:spPr>
          <a:xfrm>
            <a:off x="677336" y="2160589"/>
            <a:ext cx="4184035" cy="3880772"/>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Content Placeholder 3"/>
          <p:cNvSpPr>
            <a:spLocks noGrp="1"/>
          </p:cNvSpPr>
          <p:nvPr>
            <p:ph sz="half" idx="2"/>
          </p:nvPr>
        </p:nvSpPr>
        <p:spPr>
          <a:xfrm>
            <a:off x="5089969" y="2160590"/>
            <a:ext cx="4184035" cy="3880773"/>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5" name="Date Placeholder 4"/>
          <p:cNvSpPr>
            <a:spLocks noGrp="1"/>
          </p:cNvSpPr>
          <p:nvPr>
            <p:ph type="dt" sz="half" idx="10"/>
          </p:nvPr>
        </p:nvSpPr>
        <p:spPr/>
        <p:txBody>
          <a:bodyPr/>
          <a:lstStyle/>
          <a:p>
            <a:fld id="{71282833-2B1A-4825-86B2-D10F9ABE8CD7}" type="datetime1">
              <a:rPr lang="de-DE" smtClean="0">
                <a:solidFill>
                  <a:prstClr val="black">
                    <a:tint val="75000"/>
                  </a:prstClr>
                </a:solidFill>
              </a:rPr>
              <a:t>13.10.2017</a:t>
            </a:fld>
            <a:endParaRPr lang="de-DE">
              <a:solidFill>
                <a:prstClr val="black">
                  <a:tint val="75000"/>
                </a:prstClr>
              </a:solidFill>
            </a:endParaRPr>
          </a:p>
        </p:txBody>
      </p:sp>
      <p:sp>
        <p:nvSpPr>
          <p:cNvPr id="7" name="Slide Number Placeholder 6"/>
          <p:cNvSpPr>
            <a:spLocks noGrp="1"/>
          </p:cNvSpPr>
          <p:nvPr>
            <p:ph type="sldNum" sz="quarter" idx="12"/>
          </p:nvPr>
        </p:nvSpPr>
        <p:spPr/>
        <p:txBody>
          <a:bodyPr/>
          <a:lstStyle/>
          <a:p>
            <a:fld id="{5F3F042E-1934-4A26-A6EB-C7A5F3015112}" type="slidenum">
              <a:rPr lang="de-DE" smtClean="0">
                <a:solidFill>
                  <a:srgbClr val="367AB7"/>
                </a:solidFill>
              </a:rPr>
              <a:pPr/>
              <a:t>‹Nr.›</a:t>
            </a:fld>
            <a:endParaRPr lang="de-DE">
              <a:solidFill>
                <a:srgbClr val="367AB7"/>
              </a:solidFill>
            </a:endParaRPr>
          </a:p>
        </p:txBody>
      </p:sp>
    </p:spTree>
    <p:extLst>
      <p:ext uri="{BB962C8B-B14F-4D97-AF65-F5344CB8AC3E}">
        <p14:creationId xmlns:p14="http://schemas.microsoft.com/office/powerpoint/2010/main" val="2048910924"/>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de-DE" smtClean="0"/>
              <a:t>Titelmasterformat durch Klicken bearbeiten</a:t>
            </a:r>
            <a:endParaRPr lang="en-US" dirty="0"/>
          </a:p>
        </p:txBody>
      </p:sp>
      <p:sp>
        <p:nvSpPr>
          <p:cNvPr id="3" name="Text Placeholder 2"/>
          <p:cNvSpPr>
            <a:spLocks noGrp="1"/>
          </p:cNvSpPr>
          <p:nvPr>
            <p:ph type="body" idx="1"/>
          </p:nvPr>
        </p:nvSpPr>
        <p:spPr>
          <a:xfrm>
            <a:off x="675747"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Content Placeholder 3"/>
          <p:cNvSpPr>
            <a:spLocks noGrp="1"/>
          </p:cNvSpPr>
          <p:nvPr>
            <p:ph sz="half" idx="2"/>
          </p:nvPr>
        </p:nvSpPr>
        <p:spPr>
          <a:xfrm>
            <a:off x="675747" y="2737249"/>
            <a:ext cx="4185623" cy="3304117"/>
          </a:xfrm>
        </p:spPr>
        <p:txBody>
          <a:bodyPr>
            <a:normAutofit/>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5" name="Text Placeholder 4"/>
          <p:cNvSpPr>
            <a:spLocks noGrp="1"/>
          </p:cNvSpPr>
          <p:nvPr>
            <p:ph type="body" sz="quarter" idx="3"/>
          </p:nvPr>
        </p:nvSpPr>
        <p:spPr>
          <a:xfrm>
            <a:off x="5088384" y="2160983"/>
            <a:ext cx="4185619"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Content Placeholder 5"/>
          <p:cNvSpPr>
            <a:spLocks noGrp="1"/>
          </p:cNvSpPr>
          <p:nvPr>
            <p:ph sz="quarter" idx="4"/>
          </p:nvPr>
        </p:nvSpPr>
        <p:spPr>
          <a:xfrm>
            <a:off x="5088386" y="2737249"/>
            <a:ext cx="4185617" cy="3304117"/>
          </a:xfrm>
        </p:spPr>
        <p:txBody>
          <a:bodyPr>
            <a:normAutofit/>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7" name="Date Placeholder 6"/>
          <p:cNvSpPr>
            <a:spLocks noGrp="1"/>
          </p:cNvSpPr>
          <p:nvPr>
            <p:ph type="dt" sz="half" idx="10"/>
          </p:nvPr>
        </p:nvSpPr>
        <p:spPr/>
        <p:txBody>
          <a:bodyPr/>
          <a:lstStyle/>
          <a:p>
            <a:fld id="{2D4EABAF-1981-4D10-A99B-9B749FEA6F6F}" type="datetime1">
              <a:rPr lang="de-DE" smtClean="0">
                <a:solidFill>
                  <a:prstClr val="black">
                    <a:tint val="75000"/>
                  </a:prstClr>
                </a:solidFill>
              </a:rPr>
              <a:t>13.10.2017</a:t>
            </a:fld>
            <a:endParaRPr lang="de-DE">
              <a:solidFill>
                <a:prstClr val="black">
                  <a:tint val="75000"/>
                </a:prstClr>
              </a:solidFill>
            </a:endParaRPr>
          </a:p>
        </p:txBody>
      </p:sp>
      <p:sp>
        <p:nvSpPr>
          <p:cNvPr id="9" name="Slide Number Placeholder 8"/>
          <p:cNvSpPr>
            <a:spLocks noGrp="1"/>
          </p:cNvSpPr>
          <p:nvPr>
            <p:ph type="sldNum" sz="quarter" idx="12"/>
          </p:nvPr>
        </p:nvSpPr>
        <p:spPr/>
        <p:txBody>
          <a:bodyPr/>
          <a:lstStyle/>
          <a:p>
            <a:fld id="{5F3F042E-1934-4A26-A6EB-C7A5F3015112}" type="slidenum">
              <a:rPr lang="de-DE" smtClean="0">
                <a:solidFill>
                  <a:srgbClr val="367AB7"/>
                </a:solidFill>
              </a:rPr>
              <a:pPr/>
              <a:t>‹Nr.›</a:t>
            </a:fld>
            <a:endParaRPr lang="de-DE">
              <a:solidFill>
                <a:srgbClr val="367AB7"/>
              </a:solidFill>
            </a:endParaRPr>
          </a:p>
        </p:txBody>
      </p:sp>
    </p:spTree>
    <p:extLst>
      <p:ext uri="{BB962C8B-B14F-4D97-AF65-F5344CB8AC3E}">
        <p14:creationId xmlns:p14="http://schemas.microsoft.com/office/powerpoint/2010/main" val="34118370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1320800"/>
          </a:xfrm>
        </p:spPr>
        <p:txBody>
          <a:bodyPr/>
          <a:lstStyle/>
          <a:p>
            <a:r>
              <a:rPr lang="de-DE" smtClean="0"/>
              <a:t>Titelmasterformat durch Klicken bearbeiten</a:t>
            </a:r>
            <a:endParaRPr lang="en-US" dirty="0"/>
          </a:p>
        </p:txBody>
      </p:sp>
      <p:sp>
        <p:nvSpPr>
          <p:cNvPr id="3" name="Date Placeholder 2"/>
          <p:cNvSpPr>
            <a:spLocks noGrp="1"/>
          </p:cNvSpPr>
          <p:nvPr>
            <p:ph type="dt" sz="half" idx="10"/>
          </p:nvPr>
        </p:nvSpPr>
        <p:spPr/>
        <p:txBody>
          <a:bodyPr/>
          <a:lstStyle/>
          <a:p>
            <a:fld id="{776E52D7-DD5B-45D9-A6D7-E4BC84CF8F39}" type="datetime1">
              <a:rPr lang="de-DE" smtClean="0">
                <a:solidFill>
                  <a:prstClr val="black">
                    <a:tint val="75000"/>
                  </a:prstClr>
                </a:solidFill>
              </a:rPr>
              <a:t>13.10.2017</a:t>
            </a:fld>
            <a:endParaRPr lang="de-DE">
              <a:solidFill>
                <a:prstClr val="black">
                  <a:tint val="75000"/>
                </a:prstClr>
              </a:solidFill>
            </a:endParaRPr>
          </a:p>
        </p:txBody>
      </p:sp>
      <p:sp>
        <p:nvSpPr>
          <p:cNvPr id="5" name="Slide Number Placeholder 4"/>
          <p:cNvSpPr>
            <a:spLocks noGrp="1"/>
          </p:cNvSpPr>
          <p:nvPr>
            <p:ph type="sldNum" sz="quarter" idx="12"/>
          </p:nvPr>
        </p:nvSpPr>
        <p:spPr/>
        <p:txBody>
          <a:bodyPr/>
          <a:lstStyle/>
          <a:p>
            <a:fld id="{5F3F042E-1934-4A26-A6EB-C7A5F3015112}" type="slidenum">
              <a:rPr lang="de-DE" smtClean="0">
                <a:solidFill>
                  <a:srgbClr val="367AB7"/>
                </a:solidFill>
              </a:rPr>
              <a:pPr/>
              <a:t>‹Nr.›</a:t>
            </a:fld>
            <a:endParaRPr lang="de-DE">
              <a:solidFill>
                <a:srgbClr val="367AB7"/>
              </a:solidFill>
            </a:endParaRPr>
          </a:p>
        </p:txBody>
      </p:sp>
    </p:spTree>
    <p:extLst>
      <p:ext uri="{BB962C8B-B14F-4D97-AF65-F5344CB8AC3E}">
        <p14:creationId xmlns:p14="http://schemas.microsoft.com/office/powerpoint/2010/main" val="8563919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8F8F385-E5D9-4217-B2F1-DE2DB7DB048A}" type="datetime1">
              <a:rPr lang="de-DE" smtClean="0">
                <a:solidFill>
                  <a:prstClr val="black">
                    <a:tint val="75000"/>
                  </a:prstClr>
                </a:solidFill>
              </a:rPr>
              <a:t>13.10.2017</a:t>
            </a:fld>
            <a:endParaRPr lang="de-DE">
              <a:solidFill>
                <a:prstClr val="black">
                  <a:tint val="75000"/>
                </a:prstClr>
              </a:solidFill>
            </a:endParaRPr>
          </a:p>
        </p:txBody>
      </p:sp>
      <p:sp>
        <p:nvSpPr>
          <p:cNvPr id="4" name="Slide Number Placeholder 3"/>
          <p:cNvSpPr>
            <a:spLocks noGrp="1"/>
          </p:cNvSpPr>
          <p:nvPr>
            <p:ph type="sldNum" sz="quarter" idx="12"/>
          </p:nvPr>
        </p:nvSpPr>
        <p:spPr/>
        <p:txBody>
          <a:bodyPr/>
          <a:lstStyle/>
          <a:p>
            <a:fld id="{5F3F042E-1934-4A26-A6EB-C7A5F3015112}" type="slidenum">
              <a:rPr lang="de-DE" smtClean="0">
                <a:solidFill>
                  <a:srgbClr val="367AB7"/>
                </a:solidFill>
              </a:rPr>
              <a:pPr/>
              <a:t>‹Nr.›</a:t>
            </a:fld>
            <a:endParaRPr lang="de-DE">
              <a:solidFill>
                <a:srgbClr val="367AB7"/>
              </a:solidFill>
            </a:endParaRPr>
          </a:p>
        </p:txBody>
      </p:sp>
    </p:spTree>
    <p:extLst>
      <p:ext uri="{BB962C8B-B14F-4D97-AF65-F5344CB8AC3E}">
        <p14:creationId xmlns:p14="http://schemas.microsoft.com/office/powerpoint/2010/main" val="10597519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677335" y="1498604"/>
            <a:ext cx="3854528" cy="1278466"/>
          </a:xfrm>
        </p:spPr>
        <p:txBody>
          <a:bodyPr anchor="b">
            <a:normAutofit/>
          </a:bodyPr>
          <a:lstStyle>
            <a:lvl1pPr>
              <a:defRPr sz="2000"/>
            </a:lvl1pPr>
          </a:lstStyle>
          <a:p>
            <a:r>
              <a:rPr lang="de-DE" smtClean="0"/>
              <a:t>Titelmasterformat durch Klicken bearbeiten</a:t>
            </a:r>
            <a:endParaRPr lang="en-US" dirty="0"/>
          </a:p>
        </p:txBody>
      </p:sp>
      <p:sp>
        <p:nvSpPr>
          <p:cNvPr id="3" name="Content Placeholder 2"/>
          <p:cNvSpPr>
            <a:spLocks noGrp="1"/>
          </p:cNvSpPr>
          <p:nvPr>
            <p:ph idx="1"/>
          </p:nvPr>
        </p:nvSpPr>
        <p:spPr>
          <a:xfrm>
            <a:off x="4760463" y="514928"/>
            <a:ext cx="4513541" cy="5526437"/>
          </a:xfrm>
        </p:spPr>
        <p:txBody>
          <a:bodyPr>
            <a:normAutofit/>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Text Placeholder 3"/>
          <p:cNvSpPr>
            <a:spLocks noGrp="1"/>
          </p:cNvSpPr>
          <p:nvPr>
            <p:ph type="body" sz="half" idx="2"/>
          </p:nvPr>
        </p:nvSpPr>
        <p:spPr>
          <a:xfrm>
            <a:off x="677335"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de-DE" smtClean="0"/>
              <a:t>Textmasterformat bearbeiten</a:t>
            </a:r>
          </a:p>
        </p:txBody>
      </p:sp>
      <p:sp>
        <p:nvSpPr>
          <p:cNvPr id="5" name="Date Placeholder 4"/>
          <p:cNvSpPr>
            <a:spLocks noGrp="1"/>
          </p:cNvSpPr>
          <p:nvPr>
            <p:ph type="dt" sz="half" idx="10"/>
          </p:nvPr>
        </p:nvSpPr>
        <p:spPr/>
        <p:txBody>
          <a:bodyPr/>
          <a:lstStyle/>
          <a:p>
            <a:fld id="{7D62CAFA-10D2-44F6-8E8E-C2D86374DDF4}" type="datetime1">
              <a:rPr lang="de-DE" smtClean="0">
                <a:solidFill>
                  <a:prstClr val="black">
                    <a:tint val="75000"/>
                  </a:prstClr>
                </a:solidFill>
              </a:rPr>
              <a:t>13.10.2017</a:t>
            </a:fld>
            <a:endParaRPr lang="de-DE">
              <a:solidFill>
                <a:prstClr val="black">
                  <a:tint val="75000"/>
                </a:prstClr>
              </a:solidFill>
            </a:endParaRPr>
          </a:p>
        </p:txBody>
      </p:sp>
      <p:sp>
        <p:nvSpPr>
          <p:cNvPr id="7" name="Slide Number Placeholder 6"/>
          <p:cNvSpPr>
            <a:spLocks noGrp="1"/>
          </p:cNvSpPr>
          <p:nvPr>
            <p:ph type="sldNum" sz="quarter" idx="12"/>
          </p:nvPr>
        </p:nvSpPr>
        <p:spPr/>
        <p:txBody>
          <a:bodyPr/>
          <a:lstStyle/>
          <a:p>
            <a:fld id="{5F3F042E-1934-4A26-A6EB-C7A5F3015112}" type="slidenum">
              <a:rPr lang="de-DE" smtClean="0">
                <a:solidFill>
                  <a:srgbClr val="367AB7"/>
                </a:solidFill>
              </a:rPr>
              <a:pPr/>
              <a:t>‹Nr.›</a:t>
            </a:fld>
            <a:endParaRPr lang="de-DE">
              <a:solidFill>
                <a:srgbClr val="367AB7"/>
              </a:solidFill>
            </a:endParaRPr>
          </a:p>
        </p:txBody>
      </p:sp>
    </p:spTree>
    <p:extLst>
      <p:ext uri="{BB962C8B-B14F-4D97-AF65-F5344CB8AC3E}">
        <p14:creationId xmlns:p14="http://schemas.microsoft.com/office/powerpoint/2010/main" val="7357259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677336" y="4800600"/>
            <a:ext cx="8596667" cy="566738"/>
          </a:xfrm>
        </p:spPr>
        <p:txBody>
          <a:bodyPr anchor="b">
            <a:normAutofit/>
          </a:bodyPr>
          <a:lstStyle>
            <a:lvl1pPr algn="l">
              <a:defRPr sz="2400" b="0"/>
            </a:lvl1pPr>
          </a:lstStyle>
          <a:p>
            <a:r>
              <a:rPr lang="de-DE" smtClean="0"/>
              <a:t>Titelmasterformat durch Klicken bearbeiten</a:t>
            </a:r>
            <a:endParaRPr lang="en-US" dirty="0"/>
          </a:p>
        </p:txBody>
      </p:sp>
      <p:sp>
        <p:nvSpPr>
          <p:cNvPr id="3" name="Picture Placeholder 2"/>
          <p:cNvSpPr>
            <a:spLocks noGrp="1" noChangeAspect="1"/>
          </p:cNvSpPr>
          <p:nvPr>
            <p:ph type="pic" idx="1"/>
          </p:nvPr>
        </p:nvSpPr>
        <p:spPr>
          <a:xfrm>
            <a:off x="677335"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de-DE" smtClean="0"/>
              <a:t>Bild durch Klicken auf Symbol hinzufügen</a:t>
            </a:r>
            <a:endParaRPr lang="en-US" dirty="0"/>
          </a:p>
        </p:txBody>
      </p:sp>
      <p:sp>
        <p:nvSpPr>
          <p:cNvPr id="4" name="Text Placeholder 3"/>
          <p:cNvSpPr>
            <a:spLocks noGrp="1"/>
          </p:cNvSpPr>
          <p:nvPr>
            <p:ph type="body" sz="half" idx="2"/>
          </p:nvPr>
        </p:nvSpPr>
        <p:spPr>
          <a:xfrm>
            <a:off x="677336"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e Placeholder 4"/>
          <p:cNvSpPr>
            <a:spLocks noGrp="1"/>
          </p:cNvSpPr>
          <p:nvPr>
            <p:ph type="dt" sz="half" idx="10"/>
          </p:nvPr>
        </p:nvSpPr>
        <p:spPr/>
        <p:txBody>
          <a:bodyPr/>
          <a:lstStyle/>
          <a:p>
            <a:fld id="{DA108696-46B3-4380-AD41-240239382A63}" type="datetime1">
              <a:rPr lang="de-DE" smtClean="0">
                <a:solidFill>
                  <a:prstClr val="black">
                    <a:tint val="75000"/>
                  </a:prstClr>
                </a:solidFill>
              </a:rPr>
              <a:t>13.10.2017</a:t>
            </a:fld>
            <a:endParaRPr lang="de-DE">
              <a:solidFill>
                <a:prstClr val="black">
                  <a:tint val="75000"/>
                </a:prstClr>
              </a:solidFill>
            </a:endParaRPr>
          </a:p>
        </p:txBody>
      </p:sp>
      <p:sp>
        <p:nvSpPr>
          <p:cNvPr id="7" name="Slide Number Placeholder 6"/>
          <p:cNvSpPr>
            <a:spLocks noGrp="1"/>
          </p:cNvSpPr>
          <p:nvPr>
            <p:ph type="sldNum" sz="quarter" idx="12"/>
          </p:nvPr>
        </p:nvSpPr>
        <p:spPr/>
        <p:txBody>
          <a:bodyPr/>
          <a:lstStyle/>
          <a:p>
            <a:fld id="{5F3F042E-1934-4A26-A6EB-C7A5F3015112}" type="slidenum">
              <a:rPr lang="de-DE" smtClean="0">
                <a:solidFill>
                  <a:srgbClr val="367AB7"/>
                </a:solidFill>
              </a:rPr>
              <a:pPr/>
              <a:t>‹Nr.›</a:t>
            </a:fld>
            <a:endParaRPr lang="de-DE">
              <a:solidFill>
                <a:srgbClr val="367AB7"/>
              </a:solidFill>
            </a:endParaRPr>
          </a:p>
        </p:txBody>
      </p:sp>
    </p:spTree>
    <p:extLst>
      <p:ext uri="{BB962C8B-B14F-4D97-AF65-F5344CB8AC3E}">
        <p14:creationId xmlns:p14="http://schemas.microsoft.com/office/powerpoint/2010/main" val="32412944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5" y="609600"/>
            <a:ext cx="8596668" cy="1320800"/>
          </a:xfrm>
          <a:prstGeom prst="rect">
            <a:avLst/>
          </a:prstGeom>
        </p:spPr>
        <p:txBody>
          <a:bodyPr vert="horz" lIns="91440" tIns="45720" rIns="91440" bIns="45720" rtlCol="0" anchor="t">
            <a:normAutofit/>
          </a:bodyPr>
          <a:lstStyle/>
          <a:p>
            <a:r>
              <a:rPr lang="de-DE" dirty="0" smtClean="0"/>
              <a:t>Die Mainfränkischen Werkstätten</a:t>
            </a:r>
            <a:endParaRPr lang="en-US" dirty="0"/>
          </a:p>
        </p:txBody>
      </p:sp>
      <p:sp>
        <p:nvSpPr>
          <p:cNvPr id="3" name="Text Placeholder 2"/>
          <p:cNvSpPr>
            <a:spLocks noGrp="1"/>
          </p:cNvSpPr>
          <p:nvPr>
            <p:ph type="body" idx="1"/>
          </p:nvPr>
        </p:nvSpPr>
        <p:spPr>
          <a:xfrm>
            <a:off x="677335" y="2160590"/>
            <a:ext cx="8596668" cy="3880773"/>
          </a:xfrm>
          <a:prstGeom prst="rect">
            <a:avLst/>
          </a:prstGeom>
        </p:spPr>
        <p:txBody>
          <a:bodyPr vert="horz" lIns="91440" tIns="45720" rIns="91440" bIns="45720" rtlCol="0">
            <a:normAutofit/>
          </a:body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en-US" dirty="0"/>
          </a:p>
        </p:txBody>
      </p:sp>
      <p:sp>
        <p:nvSpPr>
          <p:cNvPr id="4" name="Date Placeholder 3"/>
          <p:cNvSpPr>
            <a:spLocks noGrp="1"/>
          </p:cNvSpPr>
          <p:nvPr>
            <p:ph type="dt" sz="half" idx="2"/>
          </p:nvPr>
        </p:nvSpPr>
        <p:spPr>
          <a:xfrm>
            <a:off x="7205133" y="6041366"/>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8A9ADC7-738A-40EB-8294-FB2C7374C165}" type="datetime1">
              <a:rPr lang="de-DE" smtClean="0">
                <a:solidFill>
                  <a:prstClr val="black">
                    <a:tint val="75000"/>
                  </a:prstClr>
                </a:solidFill>
              </a:rPr>
              <a:t>13.10.2017</a:t>
            </a:fld>
            <a:endParaRPr lang="de-DE">
              <a:solidFill>
                <a:prstClr val="black">
                  <a:tint val="75000"/>
                </a:prstClr>
              </a:solidFill>
            </a:endParaRPr>
          </a:p>
        </p:txBody>
      </p:sp>
      <p:sp>
        <p:nvSpPr>
          <p:cNvPr id="6" name="Slide Number Placeholder 5"/>
          <p:cNvSpPr>
            <a:spLocks noGrp="1"/>
          </p:cNvSpPr>
          <p:nvPr>
            <p:ph type="sldNum" sz="quarter" idx="4"/>
          </p:nvPr>
        </p:nvSpPr>
        <p:spPr>
          <a:xfrm>
            <a:off x="8590665" y="6041366"/>
            <a:ext cx="683339" cy="365125"/>
          </a:xfrm>
          <a:prstGeom prst="rect">
            <a:avLst/>
          </a:prstGeom>
        </p:spPr>
        <p:txBody>
          <a:bodyPr vert="horz" lIns="91440" tIns="45720" rIns="91440" bIns="45720" rtlCol="0" anchor="ctr"/>
          <a:lstStyle>
            <a:lvl1pPr algn="r">
              <a:defRPr sz="900">
                <a:solidFill>
                  <a:schemeClr val="accent1"/>
                </a:solidFill>
              </a:defRPr>
            </a:lvl1pPr>
          </a:lstStyle>
          <a:p>
            <a:fld id="{5F3F042E-1934-4A26-A6EB-C7A5F3015112}" type="slidenum">
              <a:rPr lang="de-DE" smtClean="0">
                <a:solidFill>
                  <a:srgbClr val="367AB7"/>
                </a:solidFill>
              </a:rPr>
              <a:pPr/>
              <a:t>‹Nr.›</a:t>
            </a:fld>
            <a:endParaRPr lang="de-DE">
              <a:solidFill>
                <a:srgbClr val="367AB7"/>
              </a:solidFill>
            </a:endParaRPr>
          </a:p>
        </p:txBody>
      </p:sp>
      <p:pic>
        <p:nvPicPr>
          <p:cNvPr id="1026" name="Picture 2" descr="G:\00_Planung\Logo\Logos_Inklusiv\Neu\Inklusiv_cmyk.jpg"/>
          <p:cNvPicPr>
            <a:picLocks noChangeAspect="1" noChangeArrowheads="1"/>
          </p:cNvPicPr>
          <p:nvPr userDrawn="1"/>
        </p:nvPicPr>
        <p:blipFill>
          <a:blip r:embed="rId17">
            <a:extLst>
              <a:ext uri="{28A0092B-C50C-407E-A947-70E740481C1C}">
                <a14:useLocalDpi xmlns:a14="http://schemas.microsoft.com/office/drawing/2010/main" val="0"/>
              </a:ext>
            </a:extLst>
          </a:blip>
          <a:srcRect/>
          <a:stretch>
            <a:fillRect/>
          </a:stretch>
        </p:blipFill>
        <p:spPr bwMode="auto">
          <a:xfrm>
            <a:off x="649165" y="5725796"/>
            <a:ext cx="1593851" cy="9130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035217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Lst>
  <p:timing>
    <p:tnLst>
      <p:par>
        <p:cTn id="1" dur="indefinite" restart="never" nodeType="tmRoot"/>
      </p:par>
    </p:tnLst>
  </p:timing>
  <p:hf hdr="0" ft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2.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png"/><Relationship Id="rId7"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 Id="rId9" Type="http://schemas.openxmlformats.org/officeDocument/2006/relationships/image" Target="../media/image9.jpeg"/></Relationships>
</file>

<file path=ppt/slides/_rels/slide2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jpe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hyperlink" Target="http://www.inklusiv-gemeinsam-arbeiten.de/" TargetMode="External"/><Relationship Id="rId2" Type="http://schemas.openxmlformats.org/officeDocument/2006/relationships/hyperlink" Target="mailto:info@arbeiten-inklusiv.com" TargetMode="External"/><Relationship Id="rId1" Type="http://schemas.openxmlformats.org/officeDocument/2006/relationships/slideLayout" Target="../slideLayouts/slideLayout1.xml"/><Relationship Id="rId4" Type="http://schemas.openxmlformats.org/officeDocument/2006/relationships/image" Target="../media/image33.jpeg"/></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png"/><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7"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873760" y="1463040"/>
            <a:ext cx="8747760" cy="2783840"/>
          </a:xfrm>
        </p:spPr>
        <p:txBody>
          <a:bodyPr/>
          <a:lstStyle/>
          <a:p>
            <a:r>
              <a:rPr lang="de-DE" sz="3600" dirty="0"/>
              <a:t/>
            </a:r>
            <a:br>
              <a:rPr lang="de-DE" sz="3600" dirty="0"/>
            </a:br>
            <a:r>
              <a:rPr lang="de-DE" sz="3600" dirty="0" smtClean="0"/>
              <a:t/>
            </a:r>
            <a:br>
              <a:rPr lang="de-DE" sz="3600" dirty="0" smtClean="0"/>
            </a:br>
            <a:r>
              <a:rPr lang="de-DE" sz="3600" dirty="0"/>
              <a:t/>
            </a:r>
            <a:br>
              <a:rPr lang="de-DE" sz="3600" dirty="0"/>
            </a:br>
            <a:r>
              <a:rPr lang="de-DE" sz="3600" dirty="0" smtClean="0"/>
              <a:t/>
            </a:r>
            <a:br>
              <a:rPr lang="de-DE" sz="3600" dirty="0" smtClean="0"/>
            </a:br>
            <a:r>
              <a:rPr lang="de-DE" sz="4400" dirty="0"/>
              <a:t>„Ja zu Inklusiv! Ich bin dabei mit meinem Betrieb in meiner Region“ </a:t>
            </a:r>
            <a:r>
              <a:rPr lang="de-DE" sz="4400" dirty="0" smtClean="0"/>
              <a:t/>
            </a:r>
            <a:br>
              <a:rPr lang="de-DE" sz="4400" dirty="0" smtClean="0"/>
            </a:br>
            <a:endParaRPr lang="de-DE" sz="2400" dirty="0"/>
          </a:p>
        </p:txBody>
      </p:sp>
      <p:sp>
        <p:nvSpPr>
          <p:cNvPr id="3" name="Untertitel 2"/>
          <p:cNvSpPr>
            <a:spLocks noGrp="1"/>
          </p:cNvSpPr>
          <p:nvPr>
            <p:ph type="subTitle" idx="1"/>
          </p:nvPr>
        </p:nvSpPr>
        <p:spPr>
          <a:xfrm>
            <a:off x="1854584" y="4476899"/>
            <a:ext cx="7766936" cy="1683852"/>
          </a:xfrm>
        </p:spPr>
        <p:txBody>
          <a:bodyPr>
            <a:normAutofit/>
          </a:bodyPr>
          <a:lstStyle/>
          <a:p>
            <a:r>
              <a:rPr lang="de-DE" dirty="0" smtClean="0"/>
              <a:t>Madeleine Leube, </a:t>
            </a:r>
          </a:p>
          <a:p>
            <a:r>
              <a:rPr lang="de-DE" dirty="0" smtClean="0"/>
              <a:t>Fachbereichsleitung  </a:t>
            </a:r>
            <a:r>
              <a:rPr lang="de-DE" dirty="0" err="1" smtClean="0"/>
              <a:t>INklusiv</a:t>
            </a:r>
            <a:r>
              <a:rPr lang="de-DE" dirty="0" smtClean="0"/>
              <a:t>! Gemeinsam arbeiten</a:t>
            </a:r>
          </a:p>
          <a:p>
            <a:endParaRPr lang="de-DE" dirty="0" smtClean="0"/>
          </a:p>
        </p:txBody>
      </p:sp>
    </p:spTree>
    <p:extLst>
      <p:ext uri="{BB962C8B-B14F-4D97-AF65-F5344CB8AC3E}">
        <p14:creationId xmlns:p14="http://schemas.microsoft.com/office/powerpoint/2010/main" val="35797332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Organisatorische Ebene</a:t>
            </a:r>
            <a:endParaRPr lang="de-DE" dirty="0"/>
          </a:p>
        </p:txBody>
      </p:sp>
      <p:sp>
        <p:nvSpPr>
          <p:cNvPr id="4" name="Inhaltsplatzhalter 3"/>
          <p:cNvSpPr>
            <a:spLocks noGrp="1"/>
          </p:cNvSpPr>
          <p:nvPr>
            <p:ph sz="half" idx="2"/>
          </p:nvPr>
        </p:nvSpPr>
        <p:spPr>
          <a:xfrm>
            <a:off x="802641" y="1838960"/>
            <a:ext cx="8471364" cy="4202403"/>
          </a:xfrm>
        </p:spPr>
        <p:txBody>
          <a:bodyPr>
            <a:normAutofit/>
          </a:bodyPr>
          <a:lstStyle/>
          <a:p>
            <a:r>
              <a:rPr lang="de-DE" dirty="0" smtClean="0"/>
              <a:t>Zustimmung </a:t>
            </a:r>
            <a:r>
              <a:rPr lang="de-DE" dirty="0"/>
              <a:t>der fünf Gesellschafter der Mainfränkischen </a:t>
            </a:r>
            <a:r>
              <a:rPr lang="de-DE" dirty="0" smtClean="0"/>
              <a:t>Werkstätten</a:t>
            </a:r>
          </a:p>
          <a:p>
            <a:r>
              <a:rPr lang="de-DE" dirty="0" smtClean="0"/>
              <a:t>Beschluss </a:t>
            </a:r>
            <a:r>
              <a:rPr lang="de-DE" dirty="0"/>
              <a:t>von Aufsichtsrat und </a:t>
            </a:r>
            <a:r>
              <a:rPr lang="de-DE" dirty="0" smtClean="0"/>
              <a:t>Geschäftsführung</a:t>
            </a:r>
          </a:p>
          <a:p>
            <a:r>
              <a:rPr lang="de-DE" dirty="0" smtClean="0"/>
              <a:t>Implementierung </a:t>
            </a:r>
            <a:r>
              <a:rPr lang="de-DE" dirty="0"/>
              <a:t>des Projektes als Teil der Mainfränkischen Werkstätten </a:t>
            </a:r>
            <a:r>
              <a:rPr lang="de-DE" dirty="0" smtClean="0"/>
              <a:t>Informationen in Dienstversammlung, Workshops und Newsletter</a:t>
            </a:r>
            <a:endParaRPr lang="de-DE" dirty="0"/>
          </a:p>
          <a:p>
            <a:r>
              <a:rPr lang="de-DE" dirty="0" smtClean="0"/>
              <a:t>Neu installiertes Team</a:t>
            </a:r>
          </a:p>
          <a:p>
            <a:r>
              <a:rPr lang="de-DE" dirty="0" smtClean="0"/>
              <a:t>Leitung Fachdienst- direkte Anbindung an die Geschäftsführung </a:t>
            </a:r>
            <a:r>
              <a:rPr lang="mr-IN" dirty="0" smtClean="0"/>
              <a:t>–</a:t>
            </a:r>
            <a:r>
              <a:rPr lang="de-DE" dirty="0" smtClean="0"/>
              <a:t>Stabsstelle</a:t>
            </a:r>
          </a:p>
          <a:p>
            <a:r>
              <a:rPr lang="de-DE" dirty="0" smtClean="0"/>
              <a:t>Steuerungsgruppe intern und extern</a:t>
            </a:r>
          </a:p>
          <a:p>
            <a:r>
              <a:rPr lang="de-DE" dirty="0" smtClean="0"/>
              <a:t>Einbindung Werkstattrat, Elternbeirat, etc. </a:t>
            </a:r>
          </a:p>
          <a:p>
            <a:r>
              <a:rPr lang="de-DE" dirty="0" smtClean="0"/>
              <a:t>Räumlichkeiten im Sozialraum </a:t>
            </a:r>
            <a:r>
              <a:rPr lang="mr-IN" dirty="0" smtClean="0"/>
              <a:t>–</a:t>
            </a:r>
            <a:r>
              <a:rPr lang="de-DE" dirty="0" smtClean="0"/>
              <a:t> Stadtmitte Würzburg</a:t>
            </a:r>
          </a:p>
          <a:p>
            <a:pPr lvl="1"/>
            <a:endParaRPr lang="de-DE" dirty="0"/>
          </a:p>
        </p:txBody>
      </p:sp>
      <p:sp>
        <p:nvSpPr>
          <p:cNvPr id="5" name="Foliennummernplatzhalter 4"/>
          <p:cNvSpPr>
            <a:spLocks noGrp="1"/>
          </p:cNvSpPr>
          <p:nvPr>
            <p:ph type="sldNum" sz="quarter" idx="12"/>
          </p:nvPr>
        </p:nvSpPr>
        <p:spPr/>
        <p:txBody>
          <a:bodyPr/>
          <a:lstStyle/>
          <a:p>
            <a:fld id="{5F3F042E-1934-4A26-A6EB-C7A5F3015112}" type="slidenum">
              <a:rPr lang="de-DE" smtClean="0">
                <a:solidFill>
                  <a:srgbClr val="367AB7"/>
                </a:solidFill>
              </a:rPr>
              <a:pPr/>
              <a:t>10</a:t>
            </a:fld>
            <a:endParaRPr lang="de-DE">
              <a:solidFill>
                <a:srgbClr val="367AB7"/>
              </a:solidFill>
            </a:endParaRPr>
          </a:p>
        </p:txBody>
      </p:sp>
    </p:spTree>
    <p:extLst>
      <p:ext uri="{BB962C8B-B14F-4D97-AF65-F5344CB8AC3E}">
        <p14:creationId xmlns:p14="http://schemas.microsoft.com/office/powerpoint/2010/main" val="52532338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77334" y="609600"/>
            <a:ext cx="8596668" cy="731168"/>
          </a:xfrm>
        </p:spPr>
        <p:txBody>
          <a:bodyPr/>
          <a:lstStyle/>
          <a:p>
            <a:r>
              <a:rPr lang="de-DE" dirty="0" smtClean="0"/>
              <a:t>N- Netzwerk</a:t>
            </a:r>
            <a:endParaRPr lang="de-DE" dirty="0"/>
          </a:p>
        </p:txBody>
      </p:sp>
      <p:sp>
        <p:nvSpPr>
          <p:cNvPr id="3" name="Inhaltsplatzhalter 2"/>
          <p:cNvSpPr>
            <a:spLocks noGrp="1"/>
          </p:cNvSpPr>
          <p:nvPr>
            <p:ph idx="1"/>
          </p:nvPr>
        </p:nvSpPr>
        <p:spPr>
          <a:xfrm>
            <a:off x="677334" y="1484785"/>
            <a:ext cx="8596668" cy="2022690"/>
          </a:xfrm>
        </p:spPr>
        <p:txBody>
          <a:bodyPr>
            <a:normAutofit/>
          </a:bodyPr>
          <a:lstStyle/>
          <a:p>
            <a:r>
              <a:rPr lang="de-DE" dirty="0"/>
              <a:t>„Aufspüren“ und Aufbau eines regionalen Unterstützernetzwerkes</a:t>
            </a:r>
          </a:p>
          <a:p>
            <a:r>
              <a:rPr lang="de-DE" dirty="0"/>
              <a:t>Fallunspezifische Arbeit-&gt; </a:t>
            </a:r>
            <a:r>
              <a:rPr lang="de-DE" dirty="0" smtClean="0"/>
              <a:t>Inklusion</a:t>
            </a:r>
          </a:p>
          <a:p>
            <a:r>
              <a:rPr lang="de-DE" altLang="de-DE" dirty="0"/>
              <a:t>Aktion Mensch Projekt von 01.01.2015 – </a:t>
            </a:r>
            <a:r>
              <a:rPr lang="de-DE" altLang="de-DE" dirty="0" smtClean="0"/>
              <a:t>31.12.2019</a:t>
            </a:r>
            <a:endParaRPr lang="de-DE" dirty="0"/>
          </a:p>
          <a:p>
            <a:r>
              <a:rPr lang="de-DE" dirty="0"/>
              <a:t>Solidarische Kooperation zwischen </a:t>
            </a:r>
            <a:r>
              <a:rPr lang="de-DE" dirty="0" err="1"/>
              <a:t>MmB</a:t>
            </a:r>
            <a:r>
              <a:rPr lang="de-DE" dirty="0"/>
              <a:t>, Angehörigen, Nachbarn, örtlichen Vereinen, Betrieben , allgemein im sozialen Nahraum</a:t>
            </a:r>
          </a:p>
          <a:p>
            <a:endParaRPr lang="de-DE" dirty="0"/>
          </a:p>
        </p:txBody>
      </p:sp>
      <p:sp>
        <p:nvSpPr>
          <p:cNvPr id="4" name="Foliennummernplatzhalter 3"/>
          <p:cNvSpPr>
            <a:spLocks noGrp="1"/>
          </p:cNvSpPr>
          <p:nvPr>
            <p:ph type="sldNum" sz="quarter" idx="12"/>
          </p:nvPr>
        </p:nvSpPr>
        <p:spPr/>
        <p:txBody>
          <a:bodyPr/>
          <a:lstStyle/>
          <a:p>
            <a:fld id="{5F3F042E-1934-4A26-A6EB-C7A5F3015112}" type="slidenum">
              <a:rPr lang="de-DE" smtClean="0">
                <a:solidFill>
                  <a:srgbClr val="367AB7"/>
                </a:solidFill>
              </a:rPr>
              <a:pPr/>
              <a:t>11</a:t>
            </a:fld>
            <a:endParaRPr lang="de-DE">
              <a:solidFill>
                <a:srgbClr val="367AB7"/>
              </a:solidFill>
            </a:endParaRPr>
          </a:p>
        </p:txBody>
      </p:sp>
      <p:pic>
        <p:nvPicPr>
          <p:cNvPr id="7"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64027" y="4462734"/>
            <a:ext cx="2600325" cy="1762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5461453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12"/>
          </p:nvPr>
        </p:nvSpPr>
        <p:spPr/>
        <p:txBody>
          <a:bodyPr/>
          <a:lstStyle/>
          <a:p>
            <a:fld id="{5F3F042E-1934-4A26-A6EB-C7A5F3015112}" type="slidenum">
              <a:rPr lang="de-DE" smtClean="0">
                <a:solidFill>
                  <a:srgbClr val="367AB7"/>
                </a:solidFill>
              </a:rPr>
              <a:pPr/>
              <a:t>12</a:t>
            </a:fld>
            <a:endParaRPr lang="de-DE">
              <a:solidFill>
                <a:srgbClr val="367AB7"/>
              </a:solidFill>
            </a:endParaRPr>
          </a:p>
        </p:txBody>
      </p:sp>
      <p:sp>
        <p:nvSpPr>
          <p:cNvPr id="6" name="Inhaltsplatzhalter 2"/>
          <p:cNvSpPr txBox="1">
            <a:spLocks/>
          </p:cNvSpPr>
          <p:nvPr/>
        </p:nvSpPr>
        <p:spPr>
          <a:xfrm>
            <a:off x="677335" y="2012951"/>
            <a:ext cx="8596668" cy="4210978"/>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de-DE" altLang="x-none" dirty="0" smtClean="0"/>
              <a:t>Orientierung an Stärken und Willen des Beschäftigten</a:t>
            </a:r>
          </a:p>
          <a:p>
            <a:r>
              <a:rPr lang="de-DE" altLang="x-none" dirty="0" smtClean="0"/>
              <a:t>„Da arbeiten, wo andere auch arbeiten“</a:t>
            </a:r>
          </a:p>
          <a:p>
            <a:r>
              <a:rPr lang="de-DE" altLang="x-none" dirty="0" smtClean="0"/>
              <a:t>Befähigung des Teilnehmers ein individuelles Netzwerk für sich zu kreieren und zu nutzen</a:t>
            </a:r>
          </a:p>
          <a:p>
            <a:r>
              <a:rPr lang="de-DE" altLang="x-none" dirty="0" smtClean="0"/>
              <a:t>Zugang zu Ressourcen ermöglichen und persönliche Ziele erreichen</a:t>
            </a:r>
            <a:endParaRPr lang="de-DE" altLang="x-none" dirty="0"/>
          </a:p>
        </p:txBody>
      </p:sp>
      <p:sp>
        <p:nvSpPr>
          <p:cNvPr id="7" name="Titel 1"/>
          <p:cNvSpPr txBox="1">
            <a:spLocks noGrp="1"/>
          </p:cNvSpPr>
          <p:nvPr>
            <p:ph type="title"/>
          </p:nvPr>
        </p:nvSpPr>
        <p:spPr>
          <a:xfrm>
            <a:off x="855284" y="692150"/>
            <a:ext cx="8596312" cy="1320800"/>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de-DE" dirty="0" smtClean="0"/>
              <a:t>I- individuelle Ebene</a:t>
            </a:r>
          </a:p>
          <a:p>
            <a:endParaRPr lang="de-DE" dirty="0">
              <a:solidFill>
                <a:srgbClr val="367AB7"/>
              </a:solidFill>
            </a:endParaRPr>
          </a:p>
        </p:txBody>
      </p:sp>
    </p:spTree>
    <p:extLst>
      <p:ext uri="{BB962C8B-B14F-4D97-AF65-F5344CB8AC3E}">
        <p14:creationId xmlns:p14="http://schemas.microsoft.com/office/powerpoint/2010/main" val="8048756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254000" y="1788160"/>
            <a:ext cx="9652000" cy="2262676"/>
          </a:xfrm>
        </p:spPr>
        <p:txBody>
          <a:bodyPr/>
          <a:lstStyle/>
          <a:p>
            <a:r>
              <a:rPr lang="de-DE" sz="3600" dirty="0"/>
              <a:t>Sozialraumorientierte, gemeindenahe Arbeitsplätze für Menschen mit Behinderung</a:t>
            </a:r>
          </a:p>
        </p:txBody>
      </p:sp>
      <p:sp>
        <p:nvSpPr>
          <p:cNvPr id="3" name="Untertitel 2"/>
          <p:cNvSpPr>
            <a:spLocks noGrp="1"/>
          </p:cNvSpPr>
          <p:nvPr>
            <p:ph type="subTitle" idx="1"/>
          </p:nvPr>
        </p:nvSpPr>
        <p:spPr>
          <a:xfrm>
            <a:off x="1507066" y="4050837"/>
            <a:ext cx="8398933" cy="1096899"/>
          </a:xfrm>
        </p:spPr>
        <p:txBody>
          <a:bodyPr/>
          <a:lstStyle/>
          <a:p>
            <a:r>
              <a:rPr lang="de-DE" dirty="0" smtClean="0"/>
              <a:t>Von der Idee zur konkreten Umsetzung</a:t>
            </a:r>
          </a:p>
          <a:p>
            <a:r>
              <a:rPr lang="de-DE" dirty="0" smtClean="0"/>
              <a:t>Madeleine </a:t>
            </a:r>
            <a:r>
              <a:rPr lang="de-DE" dirty="0" err="1" smtClean="0"/>
              <a:t>Leube</a:t>
            </a:r>
            <a:r>
              <a:rPr lang="de-DE" dirty="0" smtClean="0"/>
              <a:t>- Fachbereichsleitung</a:t>
            </a:r>
            <a:endParaRPr lang="de-DE" dirty="0"/>
          </a:p>
        </p:txBody>
      </p:sp>
    </p:spTree>
    <p:extLst>
      <p:ext uri="{BB962C8B-B14F-4D97-AF65-F5344CB8AC3E}">
        <p14:creationId xmlns:p14="http://schemas.microsoft.com/office/powerpoint/2010/main" val="276246217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descr="V:\Fachbereich betriebliche Inklusion\07_Öffentlichkeitsarbeit\Media\1606_Leonard Zenke\DSC09341_bearbeitet.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580934" y="2225040"/>
            <a:ext cx="3122091" cy="2920633"/>
          </a:xfrm>
          <a:prstGeom prst="rect">
            <a:avLst/>
          </a:prstGeom>
          <a:noFill/>
          <a:extLst>
            <a:ext uri="{909E8E84-426E-40DD-AFC4-6F175D3DCCD1}">
              <a14:hiddenFill xmlns:a14="http://schemas.microsoft.com/office/drawing/2010/main">
                <a:solidFill>
                  <a:srgbClr val="FFFFFF"/>
                </a:solidFill>
              </a14:hiddenFill>
            </a:ext>
          </a:extLst>
        </p:spPr>
      </p:pic>
      <p:sp>
        <p:nvSpPr>
          <p:cNvPr id="2" name="Titel 1"/>
          <p:cNvSpPr>
            <a:spLocks noGrp="1"/>
          </p:cNvSpPr>
          <p:nvPr>
            <p:ph type="title"/>
          </p:nvPr>
        </p:nvSpPr>
        <p:spPr>
          <a:xfrm>
            <a:off x="228070" y="501993"/>
            <a:ext cx="8596668" cy="1320800"/>
          </a:xfrm>
        </p:spPr>
        <p:txBody>
          <a:bodyPr/>
          <a:lstStyle/>
          <a:p>
            <a:r>
              <a:rPr lang="de-DE" dirty="0" smtClean="0"/>
              <a:t>Einblick in die Vielfalt</a:t>
            </a:r>
            <a:br>
              <a:rPr lang="de-DE" dirty="0" smtClean="0"/>
            </a:br>
            <a:r>
              <a:rPr lang="de-DE" dirty="0" smtClean="0"/>
              <a:t>unserer Inklusiv! Mitarbeiter</a:t>
            </a:r>
            <a:endParaRPr lang="de-DE" dirty="0"/>
          </a:p>
        </p:txBody>
      </p:sp>
      <p:sp>
        <p:nvSpPr>
          <p:cNvPr id="4" name="Foliennummernplatzhalter 3"/>
          <p:cNvSpPr>
            <a:spLocks noGrp="1"/>
          </p:cNvSpPr>
          <p:nvPr>
            <p:ph type="sldNum" sz="quarter" idx="12"/>
          </p:nvPr>
        </p:nvSpPr>
        <p:spPr/>
        <p:txBody>
          <a:bodyPr/>
          <a:lstStyle/>
          <a:p>
            <a:fld id="{5F3F042E-1934-4A26-A6EB-C7A5F3015112}" type="slidenum">
              <a:rPr lang="de-DE" smtClean="0">
                <a:solidFill>
                  <a:srgbClr val="367AB7"/>
                </a:solidFill>
              </a:rPr>
              <a:pPr/>
              <a:t>14</a:t>
            </a:fld>
            <a:endParaRPr lang="de-DE">
              <a:solidFill>
                <a:srgbClr val="367AB7"/>
              </a:solidFill>
            </a:endParaRPr>
          </a:p>
        </p:txBody>
      </p:sp>
      <p:sp>
        <p:nvSpPr>
          <p:cNvPr id="9" name="Titel 1"/>
          <p:cNvSpPr txBox="1">
            <a:spLocks/>
          </p:cNvSpPr>
          <p:nvPr/>
        </p:nvSpPr>
        <p:spPr>
          <a:xfrm>
            <a:off x="2422457" y="5852160"/>
            <a:ext cx="7719523" cy="660400"/>
          </a:xfrm>
          <a:prstGeom prst="rect">
            <a:avLst/>
          </a:prstGeom>
        </p:spPr>
        <p:txBody>
          <a:bodyPr vert="horz" lIns="91440" tIns="45720" rIns="91440" bIns="45720" rtlCol="0" anchor="t">
            <a:normAutofit fontScale="92500"/>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de-DE" dirty="0" smtClean="0"/>
              <a:t>Da arbeiten, wo andere auch arbeiten!</a:t>
            </a:r>
            <a:endParaRPr lang="de-DE" dirty="0"/>
          </a:p>
        </p:txBody>
      </p:sp>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5202" b="-12334"/>
          <a:stretch/>
        </p:blipFill>
        <p:spPr bwMode="auto">
          <a:xfrm>
            <a:off x="6416584" y="288633"/>
            <a:ext cx="2517775" cy="47075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descr="V:\Fachbereich betriebliche Inklusion\00_Mitarbeiter\Bilder der Teilnehmer\Schwab,Christian\IMG_2519.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51680" y="3408284"/>
            <a:ext cx="3842883" cy="2561923"/>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V:\Fachbereich betriebliche Inklusion\00_Mitarbeiter\Gimperlein, Kai\SEW\DSC00972.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742274" y="1777028"/>
            <a:ext cx="3481283" cy="2317452"/>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3" descr="V:\Fachbereich betriebliche Inklusion\07_Öffentlichkeitsarbeit\Media\Liebl,Jonas\IMG_0555.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16200000">
            <a:off x="-19479" y="3112547"/>
            <a:ext cx="3039954" cy="22799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222407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Inklusion beginnt dort, wo Vielfalt sichtbar wird.</a:t>
            </a:r>
            <a:endParaRPr lang="de-DE" dirty="0"/>
          </a:p>
        </p:txBody>
      </p:sp>
      <p:sp>
        <p:nvSpPr>
          <p:cNvPr id="4" name="Foliennummernplatzhalter 3"/>
          <p:cNvSpPr>
            <a:spLocks noGrp="1"/>
          </p:cNvSpPr>
          <p:nvPr>
            <p:ph type="sldNum" sz="quarter" idx="12"/>
          </p:nvPr>
        </p:nvSpPr>
        <p:spPr/>
        <p:txBody>
          <a:bodyPr/>
          <a:lstStyle/>
          <a:p>
            <a:fld id="{5F3F042E-1934-4A26-A6EB-C7A5F3015112}" type="slidenum">
              <a:rPr lang="de-DE" smtClean="0">
                <a:solidFill>
                  <a:srgbClr val="367AB7"/>
                </a:solidFill>
              </a:rPr>
              <a:pPr/>
              <a:t>15</a:t>
            </a:fld>
            <a:endParaRPr lang="de-DE">
              <a:solidFill>
                <a:srgbClr val="367AB7"/>
              </a:solidFill>
            </a:endParaRPr>
          </a:p>
        </p:txBody>
      </p:sp>
    </p:spTree>
    <p:extLst>
      <p:ext uri="{BB962C8B-B14F-4D97-AF65-F5344CB8AC3E}">
        <p14:creationId xmlns:p14="http://schemas.microsoft.com/office/powerpoint/2010/main" val="199271964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tel 1"/>
          <p:cNvSpPr>
            <a:spLocks noGrp="1"/>
          </p:cNvSpPr>
          <p:nvPr>
            <p:ph type="title"/>
          </p:nvPr>
        </p:nvSpPr>
        <p:spPr>
          <a:xfrm>
            <a:off x="677863" y="609600"/>
            <a:ext cx="8947150" cy="1320800"/>
          </a:xfrm>
        </p:spPr>
        <p:txBody>
          <a:bodyPr/>
          <a:lstStyle/>
          <a:p>
            <a:r>
              <a:rPr lang="de-DE" dirty="0" err="1" smtClean="0"/>
              <a:t>INklusiv</a:t>
            </a:r>
            <a:r>
              <a:rPr lang="de-DE" dirty="0" smtClean="0"/>
              <a:t>! Gemeinsam arbeiten</a:t>
            </a:r>
            <a:br>
              <a:rPr lang="de-DE" dirty="0" smtClean="0"/>
            </a:br>
            <a:r>
              <a:rPr lang="de-DE" dirty="0" smtClean="0"/>
              <a:t>Wer sind wir?</a:t>
            </a:r>
          </a:p>
        </p:txBody>
      </p:sp>
      <p:sp>
        <p:nvSpPr>
          <p:cNvPr id="39938" name="Foliennummernplatzhalt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559F803-30FB-4A19-8C86-8DC31EDF5B5B}" type="slidenum">
              <a:rPr lang="de-DE"/>
              <a:pPr fontAlgn="base">
                <a:spcBef>
                  <a:spcPct val="0"/>
                </a:spcBef>
                <a:spcAft>
                  <a:spcPct val="0"/>
                </a:spcAft>
              </a:pPr>
              <a:t>16</a:t>
            </a:fld>
            <a:endParaRPr lang="de-DE"/>
          </a:p>
        </p:txBody>
      </p:sp>
      <p:sp>
        <p:nvSpPr>
          <p:cNvPr id="39939" name="Inhaltsplatzhalter 2"/>
          <p:cNvSpPr>
            <a:spLocks noGrp="1"/>
          </p:cNvSpPr>
          <p:nvPr>
            <p:ph idx="1"/>
          </p:nvPr>
        </p:nvSpPr>
        <p:spPr>
          <a:xfrm>
            <a:off x="211138" y="2036763"/>
            <a:ext cx="6523037" cy="4052887"/>
          </a:xfrm>
        </p:spPr>
        <p:txBody>
          <a:bodyPr/>
          <a:lstStyle/>
          <a:p>
            <a:pPr lvl="1"/>
            <a:r>
              <a:rPr lang="de-DE" sz="1800" dirty="0" smtClean="0"/>
              <a:t>seit 1.1.2015 Team zur Schaffung sozialraumorientierter und gemeindenaher Arbeitsplätze</a:t>
            </a:r>
          </a:p>
          <a:p>
            <a:pPr lvl="1"/>
            <a:r>
              <a:rPr lang="de-DE" sz="1800" dirty="0" smtClean="0"/>
              <a:t>Aktuell 7 Integrationsbegleiter in den Regionen Würzburg, Kitzingen und Main- Spessart</a:t>
            </a:r>
          </a:p>
          <a:p>
            <a:pPr lvl="1"/>
            <a:r>
              <a:rPr lang="de-DE" sz="1800" dirty="0" smtClean="0"/>
              <a:t>„virtuelle Werkstatt“ als weiterer Bereich </a:t>
            </a:r>
          </a:p>
          <a:p>
            <a:pPr marL="457200" lvl="1" indent="0">
              <a:buNone/>
            </a:pPr>
            <a:r>
              <a:rPr lang="de-DE" sz="1800" dirty="0"/>
              <a:t> </a:t>
            </a:r>
            <a:r>
              <a:rPr lang="de-DE" sz="1800" dirty="0" smtClean="0"/>
              <a:t>    der Mainfränkischen Werkstätten</a:t>
            </a:r>
          </a:p>
          <a:p>
            <a:pPr marL="457200" lvl="1" indent="0">
              <a:buNone/>
            </a:pPr>
            <a:endParaRPr lang="de-DE" sz="1800" dirty="0" smtClean="0"/>
          </a:p>
          <a:p>
            <a:pPr lvl="1"/>
            <a:endParaRPr lang="de-DE" sz="1800" dirty="0" smtClean="0"/>
          </a:p>
        </p:txBody>
      </p:sp>
      <p:pic>
        <p:nvPicPr>
          <p:cNvPr id="8" name="Picture 2" descr="V:\Fachbereich betriebliche Inklusion\07_Öffentlichkeitsarbeit\Media\_Bilder Fotoshooting\2017-10-12_Shooting_Team-Inklusiv\IMG_107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18257" y="2235200"/>
            <a:ext cx="4723921" cy="3149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367966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el 1"/>
          <p:cNvSpPr>
            <a:spLocks noGrp="1"/>
          </p:cNvSpPr>
          <p:nvPr>
            <p:ph type="title"/>
          </p:nvPr>
        </p:nvSpPr>
        <p:spPr>
          <a:xfrm>
            <a:off x="677334" y="609600"/>
            <a:ext cx="9258235" cy="1320800"/>
          </a:xfrm>
        </p:spPr>
        <p:txBody>
          <a:bodyPr/>
          <a:lstStyle/>
          <a:p>
            <a:pPr algn="l"/>
            <a:r>
              <a:rPr lang="de-DE" altLang="de-DE" dirty="0" smtClean="0"/>
              <a:t>Das Team: Integrationsbegleiter/ Netzwerker</a:t>
            </a:r>
          </a:p>
        </p:txBody>
      </p:sp>
      <p:sp>
        <p:nvSpPr>
          <p:cNvPr id="18435" name="Inhaltsplatzhalter 2"/>
          <p:cNvSpPr>
            <a:spLocks noGrp="1"/>
          </p:cNvSpPr>
          <p:nvPr>
            <p:ph idx="1"/>
          </p:nvPr>
        </p:nvSpPr>
        <p:spPr>
          <a:xfrm>
            <a:off x="609600" y="1899920"/>
            <a:ext cx="10972800" cy="3894454"/>
          </a:xfrm>
        </p:spPr>
        <p:txBody>
          <a:bodyPr>
            <a:noAutofit/>
          </a:bodyPr>
          <a:lstStyle/>
          <a:p>
            <a:r>
              <a:rPr lang="de-DE" altLang="de-DE" dirty="0" smtClean="0"/>
              <a:t>3 Fachanbindungen:</a:t>
            </a:r>
          </a:p>
          <a:p>
            <a:pPr lvl="1"/>
            <a:r>
              <a:rPr lang="de-DE" altLang="de-DE" sz="1800" dirty="0" smtClean="0"/>
              <a:t>regionale Zuständigkeit</a:t>
            </a:r>
          </a:p>
          <a:p>
            <a:pPr lvl="1"/>
            <a:r>
              <a:rPr lang="de-DE" altLang="de-DE" sz="1800" dirty="0" smtClean="0"/>
              <a:t>Zuständigkeit für verschiedene Branchen</a:t>
            </a:r>
          </a:p>
          <a:p>
            <a:pPr lvl="1"/>
            <a:r>
              <a:rPr lang="de-DE" altLang="de-DE" sz="1800" dirty="0" smtClean="0"/>
              <a:t>Bezugssystem</a:t>
            </a:r>
          </a:p>
          <a:p>
            <a:pPr eaLnBrk="1" hangingPunct="1"/>
            <a:r>
              <a:rPr lang="de-DE" altLang="de-DE" dirty="0" smtClean="0"/>
              <a:t>Aktivierung Gemeinwesen, Anstoß Gemeinwesen </a:t>
            </a:r>
          </a:p>
          <a:p>
            <a:pPr eaLnBrk="1" hangingPunct="1"/>
            <a:r>
              <a:rPr lang="de-DE" altLang="de-DE" dirty="0" smtClean="0"/>
              <a:t>„Wegbegleiter“ , kontinuierlicher Begleiter im Betrieb</a:t>
            </a:r>
          </a:p>
          <a:p>
            <a:pPr eaLnBrk="1" hangingPunct="1"/>
            <a:r>
              <a:rPr lang="de-DE" altLang="de-DE" dirty="0" smtClean="0"/>
              <a:t>beraten Firmen und behinderte Menschen </a:t>
            </a:r>
          </a:p>
          <a:p>
            <a:pPr eaLnBrk="1" hangingPunct="1"/>
            <a:r>
              <a:rPr lang="de-DE" altLang="de-DE" dirty="0" smtClean="0"/>
              <a:t>helfen bei der Einarbeitung am Arbeitsplatz und sind auf</a:t>
            </a:r>
          </a:p>
          <a:p>
            <a:pPr marL="0" indent="0" eaLnBrk="1" hangingPunct="1">
              <a:buNone/>
            </a:pPr>
            <a:r>
              <a:rPr lang="de-DE" altLang="de-DE" dirty="0" smtClean="0"/>
              <a:t>     Dauer Ansprechpartner kontinuierliche Begleitung</a:t>
            </a:r>
          </a:p>
        </p:txBody>
      </p:sp>
      <p:pic>
        <p:nvPicPr>
          <p:cNvPr id="6" name="Picture 2" descr="V:\Fachbereich betriebliche Inklusion\07_Öffentlichkeitsarbeit\Media\Unterstützertreffen 31.05.17\DSC0311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19076" y="2624455"/>
            <a:ext cx="4569343" cy="30416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349017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dirty="0" smtClean="0"/>
              <a:t>Personenkreis </a:t>
            </a:r>
            <a:r>
              <a:rPr lang="de-DE" dirty="0" err="1" smtClean="0"/>
              <a:t>INklusiv</a:t>
            </a:r>
            <a:r>
              <a:rPr lang="de-DE" dirty="0" smtClean="0"/>
              <a:t>! Gemeinsam arbeiten</a:t>
            </a:r>
            <a:br>
              <a:rPr lang="de-DE" dirty="0" smtClean="0"/>
            </a:br>
            <a:endParaRPr lang="de-DE" dirty="0"/>
          </a:p>
        </p:txBody>
      </p:sp>
      <p:sp>
        <p:nvSpPr>
          <p:cNvPr id="3" name="Inhaltsplatzhalter 2"/>
          <p:cNvSpPr>
            <a:spLocks noGrp="1"/>
          </p:cNvSpPr>
          <p:nvPr>
            <p:ph idx="1"/>
          </p:nvPr>
        </p:nvSpPr>
        <p:spPr>
          <a:xfrm>
            <a:off x="677335" y="1625600"/>
            <a:ext cx="8596668" cy="4415763"/>
          </a:xfrm>
        </p:spPr>
        <p:txBody>
          <a:bodyPr>
            <a:normAutofit/>
          </a:bodyPr>
          <a:lstStyle/>
          <a:p>
            <a:r>
              <a:rPr lang="de-DE" dirty="0" smtClean="0"/>
              <a:t>Menschen </a:t>
            </a:r>
            <a:r>
              <a:rPr lang="de-DE" dirty="0"/>
              <a:t>mit Behinderung als Teilnehmer im Eingangsverfahren, im Berufsbildungsbereich sowie als Mitarbeiter im Arbeitsbereich der </a:t>
            </a:r>
            <a:r>
              <a:rPr lang="de-DE" dirty="0" err="1" smtClean="0"/>
              <a:t>WfbM</a:t>
            </a:r>
            <a:r>
              <a:rPr lang="de-DE" dirty="0" smtClean="0"/>
              <a:t> </a:t>
            </a:r>
          </a:p>
          <a:p>
            <a:r>
              <a:rPr lang="de-DE" dirty="0" smtClean="0"/>
              <a:t>Menschen </a:t>
            </a:r>
            <a:r>
              <a:rPr lang="de-DE" dirty="0"/>
              <a:t>mit Behinderung und voller Erwerbsminderung, die eine Tätigkeit in der </a:t>
            </a:r>
            <a:r>
              <a:rPr lang="de-DE" dirty="0" err="1"/>
              <a:t>WfbM</a:t>
            </a:r>
            <a:r>
              <a:rPr lang="de-DE" dirty="0"/>
              <a:t> </a:t>
            </a:r>
            <a:r>
              <a:rPr lang="de-DE" dirty="0" smtClean="0"/>
              <a:t>ablehnen</a:t>
            </a:r>
          </a:p>
          <a:p>
            <a:r>
              <a:rPr lang="de-DE" dirty="0" smtClean="0"/>
              <a:t>Menschen </a:t>
            </a:r>
            <a:r>
              <a:rPr lang="de-DE" dirty="0"/>
              <a:t>mit Behinderung, deren Vermittlung in den Allgemeinen Arbeitsmarkt über andere Maßnahmen wie Unterstützte Beschäftigung, Vermittlung nach § 45 SGB III oder Berufsvorbereitende Modulare Qualifizierungsmaßnahmen nicht realisiert werden konnte und die aktuell arbeitslos sind </a:t>
            </a:r>
            <a:endParaRPr lang="de-DE" dirty="0" smtClean="0"/>
          </a:p>
          <a:p>
            <a:r>
              <a:rPr lang="de-DE" dirty="0" smtClean="0"/>
              <a:t>Schüler/innen </a:t>
            </a:r>
            <a:r>
              <a:rPr lang="de-DE" dirty="0"/>
              <a:t>mit Behinderung oder Förderbedarf aus den Abschlussklassen von Förder- und Regelschulen. </a:t>
            </a:r>
          </a:p>
        </p:txBody>
      </p:sp>
      <p:sp>
        <p:nvSpPr>
          <p:cNvPr id="4" name="Foliennummernplatzhalter 3"/>
          <p:cNvSpPr>
            <a:spLocks noGrp="1"/>
          </p:cNvSpPr>
          <p:nvPr>
            <p:ph type="sldNum" sz="quarter" idx="12"/>
          </p:nvPr>
        </p:nvSpPr>
        <p:spPr/>
        <p:txBody>
          <a:bodyPr/>
          <a:lstStyle/>
          <a:p>
            <a:fld id="{5F3F042E-1934-4A26-A6EB-C7A5F3015112}" type="slidenum">
              <a:rPr lang="de-DE" smtClean="0">
                <a:solidFill>
                  <a:srgbClr val="367AB7"/>
                </a:solidFill>
              </a:rPr>
              <a:pPr/>
              <a:t>18</a:t>
            </a:fld>
            <a:endParaRPr lang="de-DE">
              <a:solidFill>
                <a:srgbClr val="367AB7"/>
              </a:solidFill>
            </a:endParaRPr>
          </a:p>
        </p:txBody>
      </p:sp>
    </p:spTree>
    <p:extLst>
      <p:ext uri="{BB962C8B-B14F-4D97-AF65-F5344CB8AC3E}">
        <p14:creationId xmlns:p14="http://schemas.microsoft.com/office/powerpoint/2010/main" val="8089643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Inklusion kann nur gemeinsam gelingen	</a:t>
            </a:r>
            <a:endParaRPr lang="de-DE" dirty="0"/>
          </a:p>
        </p:txBody>
      </p:sp>
      <p:sp>
        <p:nvSpPr>
          <p:cNvPr id="3" name="Inhaltsplatzhalter 2"/>
          <p:cNvSpPr>
            <a:spLocks noGrp="1"/>
          </p:cNvSpPr>
          <p:nvPr>
            <p:ph idx="1"/>
          </p:nvPr>
        </p:nvSpPr>
        <p:spPr>
          <a:xfrm>
            <a:off x="687494" y="1561149"/>
            <a:ext cx="8596668" cy="3880773"/>
          </a:xfrm>
        </p:spPr>
        <p:txBody>
          <a:bodyPr/>
          <a:lstStyle/>
          <a:p>
            <a:r>
              <a:rPr lang="de-DE" dirty="0" smtClean="0"/>
              <a:t>Wohnortnahe, maßgeschneiderte Arbeitsplätze für Menschen mit Behinderung</a:t>
            </a:r>
          </a:p>
          <a:p>
            <a:r>
              <a:rPr lang="de-DE" dirty="0" smtClean="0"/>
              <a:t>Wunsch- und Wahlrecht des Menschen mit Behinderung steht im Mittelpunkt</a:t>
            </a:r>
          </a:p>
          <a:p>
            <a:r>
              <a:rPr lang="de-DE" dirty="0" smtClean="0"/>
              <a:t>Gestaltung von Unterstützersystem in Betrieben</a:t>
            </a:r>
          </a:p>
          <a:p>
            <a:r>
              <a:rPr lang="de-DE" dirty="0" smtClean="0"/>
              <a:t>Kontinuierliche Begleitung und Beratung von </a:t>
            </a:r>
          </a:p>
          <a:p>
            <a:pPr marL="0" indent="0">
              <a:buNone/>
            </a:pPr>
            <a:r>
              <a:rPr lang="de-DE" dirty="0"/>
              <a:t> </a:t>
            </a:r>
            <a:r>
              <a:rPr lang="de-DE" dirty="0" smtClean="0"/>
              <a:t>    Arbeitgebern und Menschen mit Behinderung </a:t>
            </a:r>
          </a:p>
          <a:p>
            <a:pPr marL="0" indent="0">
              <a:buNone/>
            </a:pPr>
            <a:r>
              <a:rPr lang="de-DE" dirty="0"/>
              <a:t> </a:t>
            </a:r>
            <a:r>
              <a:rPr lang="de-DE" dirty="0" smtClean="0"/>
              <a:t>    durch qualifizierte Integrationsbegleiter</a:t>
            </a:r>
            <a:endParaRPr lang="de-DE" dirty="0"/>
          </a:p>
        </p:txBody>
      </p:sp>
      <p:sp>
        <p:nvSpPr>
          <p:cNvPr id="4" name="Foliennummernplatzhalter 3"/>
          <p:cNvSpPr>
            <a:spLocks noGrp="1"/>
          </p:cNvSpPr>
          <p:nvPr>
            <p:ph type="sldNum" sz="quarter" idx="12"/>
          </p:nvPr>
        </p:nvSpPr>
        <p:spPr/>
        <p:txBody>
          <a:bodyPr/>
          <a:lstStyle/>
          <a:p>
            <a:fld id="{5F3F042E-1934-4A26-A6EB-C7A5F3015112}" type="slidenum">
              <a:rPr lang="de-DE" smtClean="0">
                <a:solidFill>
                  <a:srgbClr val="367AB7"/>
                </a:solidFill>
              </a:rPr>
              <a:pPr/>
              <a:t>19</a:t>
            </a:fld>
            <a:endParaRPr lang="de-DE">
              <a:solidFill>
                <a:srgbClr val="367AB7"/>
              </a:solidFill>
            </a:endParaRPr>
          </a:p>
        </p:txBody>
      </p:sp>
      <p:sp>
        <p:nvSpPr>
          <p:cNvPr id="6" name="Textfeld 5"/>
          <p:cNvSpPr txBox="1"/>
          <p:nvPr/>
        </p:nvSpPr>
        <p:spPr>
          <a:xfrm>
            <a:off x="2052320" y="4429760"/>
            <a:ext cx="3759200" cy="923330"/>
          </a:xfrm>
          <a:prstGeom prst="rect">
            <a:avLst/>
          </a:prstGeom>
          <a:noFill/>
        </p:spPr>
        <p:txBody>
          <a:bodyPr wrap="square" rtlCol="0">
            <a:spAutoFit/>
          </a:bodyPr>
          <a:lstStyle/>
          <a:p>
            <a:r>
              <a:rPr lang="de-DE" dirty="0" smtClean="0"/>
              <a:t>Sozialräume und Netzwerke als </a:t>
            </a:r>
          </a:p>
          <a:p>
            <a:r>
              <a:rPr lang="de-DE" dirty="0" smtClean="0"/>
              <a:t>Zentraler Mittelpunkt des Konzeptes</a:t>
            </a:r>
            <a:endParaRPr lang="de-DE" dirty="0"/>
          </a:p>
        </p:txBody>
      </p:sp>
      <p:sp>
        <p:nvSpPr>
          <p:cNvPr id="7" name="Pfeil nach rechts 6"/>
          <p:cNvSpPr/>
          <p:nvPr/>
        </p:nvSpPr>
        <p:spPr>
          <a:xfrm>
            <a:off x="609600" y="4673600"/>
            <a:ext cx="1107440" cy="6502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8" name="Picture 2" descr="V:\Fachbereich betriebliche Inklusion\07_Öffentlichkeitsarbeit\Auftaktveranstaltung\bilder\homepageauswahl\IMG_3416.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9482" t="10897" r="5539" b="4067"/>
          <a:stretch/>
        </p:blipFill>
        <p:spPr bwMode="auto">
          <a:xfrm>
            <a:off x="6464731" y="2844376"/>
            <a:ext cx="4193541" cy="31707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019788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pieren 3"/>
          <p:cNvGrpSpPr/>
          <p:nvPr/>
        </p:nvGrpSpPr>
        <p:grpSpPr>
          <a:xfrm>
            <a:off x="290942" y="1493971"/>
            <a:ext cx="9700199" cy="4269426"/>
            <a:chOff x="223520" y="1208156"/>
            <a:chExt cx="9700199" cy="4269426"/>
          </a:xfrm>
        </p:grpSpPr>
        <p:pic>
          <p:nvPicPr>
            <p:cNvPr id="38" name="Picture 2" descr="C:\Users\theresa.bloechl\Desktop\Logo\Logo MfW-altFEIK_neue UZ-grü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92468" y="2345665"/>
              <a:ext cx="2938336" cy="707708"/>
            </a:xfrm>
            <a:prstGeom prst="rect">
              <a:avLst/>
            </a:prstGeom>
            <a:ln w="38100" cap="sq">
              <a:solidFill>
                <a:srgbClr val="367AB7"/>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39" name="Rechteck 38"/>
            <p:cNvSpPr/>
            <p:nvPr/>
          </p:nvSpPr>
          <p:spPr>
            <a:xfrm>
              <a:off x="1167702" y="1215469"/>
              <a:ext cx="4055719" cy="720870"/>
            </a:xfrm>
            <a:prstGeom prst="rect">
              <a:avLst/>
            </a:prstGeom>
            <a:noFill/>
            <a:ln w="28575">
              <a:solidFill>
                <a:srgbClr val="367AB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a:solidFill>
                    <a:schemeClr val="tx1"/>
                  </a:solidFill>
                </a:rPr>
                <a:t>Lebenshilfe Vereine </a:t>
              </a:r>
              <a:br>
                <a:rPr lang="de-DE" sz="1600" dirty="0">
                  <a:solidFill>
                    <a:schemeClr val="tx1"/>
                  </a:solidFill>
                </a:rPr>
              </a:br>
              <a:r>
                <a:rPr lang="de-DE" sz="1600" dirty="0">
                  <a:solidFill>
                    <a:schemeClr val="tx1"/>
                  </a:solidFill>
                </a:rPr>
                <a:t>Main-Spessart, Würzburg, Marktheidenfeld, Kitzingen</a:t>
              </a:r>
            </a:p>
          </p:txBody>
        </p:sp>
        <p:sp>
          <p:nvSpPr>
            <p:cNvPr id="40" name="Rechteck 39"/>
            <p:cNvSpPr/>
            <p:nvPr/>
          </p:nvSpPr>
          <p:spPr>
            <a:xfrm>
              <a:off x="5343447" y="1208156"/>
              <a:ext cx="3845626" cy="695915"/>
            </a:xfrm>
            <a:prstGeom prst="rect">
              <a:avLst/>
            </a:prstGeom>
            <a:noFill/>
            <a:ln w="28575">
              <a:solidFill>
                <a:srgbClr val="367AB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a:solidFill>
                    <a:schemeClr val="tx1"/>
                  </a:solidFill>
                </a:rPr>
                <a:t>Verein für Menschen mit </a:t>
              </a:r>
              <a:br>
                <a:rPr lang="de-DE" sz="1600" dirty="0">
                  <a:solidFill>
                    <a:schemeClr val="tx1"/>
                  </a:solidFill>
                </a:rPr>
              </a:br>
              <a:r>
                <a:rPr lang="de-DE" sz="1600" dirty="0">
                  <a:solidFill>
                    <a:schemeClr val="tx1"/>
                  </a:solidFill>
                </a:rPr>
                <a:t>Körper- und Mehrfach-</a:t>
              </a:r>
              <a:br>
                <a:rPr lang="de-DE" sz="1600" dirty="0">
                  <a:solidFill>
                    <a:schemeClr val="tx1"/>
                  </a:solidFill>
                </a:rPr>
              </a:br>
              <a:r>
                <a:rPr lang="de-DE" sz="1600" dirty="0" err="1">
                  <a:solidFill>
                    <a:schemeClr val="tx1"/>
                  </a:solidFill>
                </a:rPr>
                <a:t>behinderung</a:t>
              </a:r>
              <a:endParaRPr lang="de-DE" sz="1600" dirty="0">
                <a:solidFill>
                  <a:schemeClr val="tx1"/>
                </a:solidFill>
              </a:endParaRPr>
            </a:p>
          </p:txBody>
        </p:sp>
        <p:pic>
          <p:nvPicPr>
            <p:cNvPr id="41" name="Grafik 4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26113" y="1238636"/>
              <a:ext cx="541067" cy="602032"/>
            </a:xfrm>
            <a:prstGeom prst="rect">
              <a:avLst/>
            </a:prstGeom>
          </p:spPr>
        </p:pic>
        <p:pic>
          <p:nvPicPr>
            <p:cNvPr id="42" name="Picture 2" descr="LogoVerei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90965" y="1351280"/>
              <a:ext cx="411700" cy="535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3" name="Gerader Verbinder 27"/>
            <p:cNvCxnSpPr/>
            <p:nvPr/>
          </p:nvCxnSpPr>
          <p:spPr>
            <a:xfrm flipH="1">
              <a:off x="3195561" y="1964161"/>
              <a:ext cx="1" cy="183099"/>
            </a:xfrm>
            <a:prstGeom prst="line">
              <a:avLst/>
            </a:prstGeom>
            <a:ln/>
          </p:spPr>
          <p:style>
            <a:lnRef idx="1">
              <a:schemeClr val="accent4"/>
            </a:lnRef>
            <a:fillRef idx="0">
              <a:schemeClr val="accent4"/>
            </a:fillRef>
            <a:effectRef idx="0">
              <a:schemeClr val="accent4"/>
            </a:effectRef>
            <a:fontRef idx="minor">
              <a:schemeClr val="tx1"/>
            </a:fontRef>
          </p:style>
        </p:cxnSp>
        <p:cxnSp>
          <p:nvCxnSpPr>
            <p:cNvPr id="44" name="Gerader Verbinder 28"/>
            <p:cNvCxnSpPr/>
            <p:nvPr/>
          </p:nvCxnSpPr>
          <p:spPr>
            <a:xfrm flipH="1">
              <a:off x="7266260" y="1962374"/>
              <a:ext cx="1" cy="183099"/>
            </a:xfrm>
            <a:prstGeom prst="line">
              <a:avLst/>
            </a:prstGeom>
            <a:ln/>
          </p:spPr>
          <p:style>
            <a:lnRef idx="1">
              <a:schemeClr val="accent2"/>
            </a:lnRef>
            <a:fillRef idx="0">
              <a:schemeClr val="accent2"/>
            </a:fillRef>
            <a:effectRef idx="0">
              <a:schemeClr val="accent2"/>
            </a:effectRef>
            <a:fontRef idx="minor">
              <a:schemeClr val="tx1"/>
            </a:fontRef>
          </p:style>
        </p:cxnSp>
        <p:cxnSp>
          <p:nvCxnSpPr>
            <p:cNvPr id="45" name="Gerader Verbinder 30"/>
            <p:cNvCxnSpPr/>
            <p:nvPr/>
          </p:nvCxnSpPr>
          <p:spPr>
            <a:xfrm>
              <a:off x="3195561" y="2145473"/>
              <a:ext cx="4070699" cy="0"/>
            </a:xfrm>
            <a:prstGeom prst="line">
              <a:avLst/>
            </a:prstGeom>
            <a:ln/>
          </p:spPr>
          <p:style>
            <a:lnRef idx="1">
              <a:schemeClr val="accent4"/>
            </a:lnRef>
            <a:fillRef idx="0">
              <a:schemeClr val="accent4"/>
            </a:fillRef>
            <a:effectRef idx="0">
              <a:schemeClr val="accent4"/>
            </a:effectRef>
            <a:fontRef idx="minor">
              <a:schemeClr val="tx1"/>
            </a:fontRef>
          </p:style>
        </p:cxnSp>
        <p:cxnSp>
          <p:nvCxnSpPr>
            <p:cNvPr id="46" name="Gerade Verbindung mit Pfeil 45"/>
            <p:cNvCxnSpPr/>
            <p:nvPr/>
          </p:nvCxnSpPr>
          <p:spPr>
            <a:xfrm>
              <a:off x="5230910" y="2120549"/>
              <a:ext cx="0" cy="228124"/>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47" name="Gerader Verbinder 33"/>
            <p:cNvCxnSpPr/>
            <p:nvPr/>
          </p:nvCxnSpPr>
          <p:spPr>
            <a:xfrm flipH="1">
              <a:off x="5299794" y="3384305"/>
              <a:ext cx="1" cy="183099"/>
            </a:xfrm>
            <a:prstGeom prst="line">
              <a:avLst/>
            </a:prstGeom>
            <a:ln/>
          </p:spPr>
          <p:style>
            <a:lnRef idx="1">
              <a:schemeClr val="accent4"/>
            </a:lnRef>
            <a:fillRef idx="0">
              <a:schemeClr val="accent4"/>
            </a:fillRef>
            <a:effectRef idx="0">
              <a:schemeClr val="accent4"/>
            </a:effectRef>
            <a:fontRef idx="minor">
              <a:schemeClr val="tx1"/>
            </a:fontRef>
          </p:style>
        </p:cxnSp>
        <p:cxnSp>
          <p:nvCxnSpPr>
            <p:cNvPr id="48" name="Gerader Verbinder 34"/>
            <p:cNvCxnSpPr/>
            <p:nvPr/>
          </p:nvCxnSpPr>
          <p:spPr>
            <a:xfrm>
              <a:off x="2509290" y="3565914"/>
              <a:ext cx="6664516" cy="5998"/>
            </a:xfrm>
            <a:prstGeom prst="line">
              <a:avLst/>
            </a:prstGeom>
            <a:ln/>
          </p:spPr>
          <p:style>
            <a:lnRef idx="1">
              <a:schemeClr val="accent4"/>
            </a:lnRef>
            <a:fillRef idx="0">
              <a:schemeClr val="accent4"/>
            </a:fillRef>
            <a:effectRef idx="0">
              <a:schemeClr val="accent4"/>
            </a:effectRef>
            <a:fontRef idx="minor">
              <a:schemeClr val="tx1"/>
            </a:fontRef>
          </p:style>
        </p:cxnSp>
        <p:cxnSp>
          <p:nvCxnSpPr>
            <p:cNvPr id="49" name="Gerade Verbindung mit Pfeil 48"/>
            <p:cNvCxnSpPr/>
            <p:nvPr/>
          </p:nvCxnSpPr>
          <p:spPr>
            <a:xfrm>
              <a:off x="1203005" y="4276920"/>
              <a:ext cx="0" cy="278466"/>
            </a:xfrm>
            <a:prstGeom prst="straightConnector1">
              <a:avLst/>
            </a:prstGeom>
            <a:ln>
              <a:tailEnd type="triangle"/>
            </a:ln>
          </p:spPr>
          <p:style>
            <a:lnRef idx="1">
              <a:schemeClr val="accent4"/>
            </a:lnRef>
            <a:fillRef idx="0">
              <a:schemeClr val="accent4"/>
            </a:fillRef>
            <a:effectRef idx="0">
              <a:schemeClr val="accent4"/>
            </a:effectRef>
            <a:fontRef idx="minor">
              <a:schemeClr val="tx1"/>
            </a:fontRef>
          </p:style>
        </p:cxnSp>
        <p:cxnSp>
          <p:nvCxnSpPr>
            <p:cNvPr id="50" name="Gerade Verbindung mit Pfeil 49"/>
            <p:cNvCxnSpPr/>
            <p:nvPr/>
          </p:nvCxnSpPr>
          <p:spPr>
            <a:xfrm>
              <a:off x="9173806" y="3567404"/>
              <a:ext cx="4203" cy="202999"/>
            </a:xfrm>
            <a:prstGeom prst="straightConnector1">
              <a:avLst/>
            </a:prstGeom>
            <a:ln>
              <a:tailEnd type="triangle"/>
            </a:ln>
          </p:spPr>
          <p:style>
            <a:lnRef idx="1">
              <a:schemeClr val="accent4"/>
            </a:lnRef>
            <a:fillRef idx="0">
              <a:schemeClr val="accent4"/>
            </a:fillRef>
            <a:effectRef idx="0">
              <a:schemeClr val="accent4"/>
            </a:effectRef>
            <a:fontRef idx="minor">
              <a:schemeClr val="tx1"/>
            </a:fontRef>
          </p:style>
        </p:cxnSp>
        <p:cxnSp>
          <p:nvCxnSpPr>
            <p:cNvPr id="51" name="Gerade Verbindung mit Pfeil 50"/>
            <p:cNvCxnSpPr>
              <a:endCxn id="52" idx="0"/>
            </p:cNvCxnSpPr>
            <p:nvPr/>
          </p:nvCxnSpPr>
          <p:spPr>
            <a:xfrm>
              <a:off x="2509290" y="3565914"/>
              <a:ext cx="0" cy="227424"/>
            </a:xfrm>
            <a:prstGeom prst="straightConnector1">
              <a:avLst/>
            </a:prstGeom>
            <a:ln>
              <a:tailEnd type="triangle"/>
            </a:ln>
          </p:spPr>
          <p:style>
            <a:lnRef idx="1">
              <a:schemeClr val="accent4"/>
            </a:lnRef>
            <a:fillRef idx="0">
              <a:schemeClr val="accent4"/>
            </a:fillRef>
            <a:effectRef idx="0">
              <a:schemeClr val="accent4"/>
            </a:effectRef>
            <a:fontRef idx="minor">
              <a:schemeClr val="tx1"/>
            </a:fontRef>
          </p:style>
        </p:cxnSp>
        <p:sp>
          <p:nvSpPr>
            <p:cNvPr id="52" name="Rechteck 51"/>
            <p:cNvSpPr/>
            <p:nvPr/>
          </p:nvSpPr>
          <p:spPr>
            <a:xfrm>
              <a:off x="1226112" y="3793338"/>
              <a:ext cx="2566356" cy="286449"/>
            </a:xfrm>
            <a:prstGeom prst="rect">
              <a:avLst/>
            </a:prstGeom>
            <a:noFill/>
            <a:ln w="28575">
              <a:solidFill>
                <a:srgbClr val="367AB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smtClean="0">
                  <a:solidFill>
                    <a:schemeClr val="tx1"/>
                  </a:solidFill>
                </a:rPr>
                <a:t>Inklusionsunternehmen</a:t>
              </a:r>
              <a:endParaRPr lang="de-DE" sz="1600" dirty="0">
                <a:solidFill>
                  <a:schemeClr val="tx1"/>
                </a:solidFill>
              </a:endParaRPr>
            </a:p>
          </p:txBody>
        </p:sp>
        <p:sp>
          <p:nvSpPr>
            <p:cNvPr id="53" name="Rechteck 52"/>
            <p:cNvSpPr/>
            <p:nvPr/>
          </p:nvSpPr>
          <p:spPr>
            <a:xfrm>
              <a:off x="8432298" y="3836433"/>
              <a:ext cx="1491421" cy="286449"/>
            </a:xfrm>
            <a:prstGeom prst="rect">
              <a:avLst/>
            </a:prstGeom>
            <a:noFill/>
            <a:ln w="28575">
              <a:solidFill>
                <a:srgbClr val="367AB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a:solidFill>
                    <a:schemeClr val="tx1"/>
                  </a:solidFill>
                </a:rPr>
                <a:t>Service GmbH</a:t>
              </a:r>
            </a:p>
          </p:txBody>
        </p:sp>
        <p:cxnSp>
          <p:nvCxnSpPr>
            <p:cNvPr id="54" name="Gerader Verbinder 31"/>
            <p:cNvCxnSpPr/>
            <p:nvPr/>
          </p:nvCxnSpPr>
          <p:spPr>
            <a:xfrm>
              <a:off x="1203005" y="4298302"/>
              <a:ext cx="1882401" cy="0"/>
            </a:xfrm>
            <a:prstGeom prst="line">
              <a:avLst/>
            </a:prstGeom>
            <a:ln/>
          </p:spPr>
          <p:style>
            <a:lnRef idx="1">
              <a:schemeClr val="accent4"/>
            </a:lnRef>
            <a:fillRef idx="0">
              <a:schemeClr val="accent4"/>
            </a:fillRef>
            <a:effectRef idx="0">
              <a:schemeClr val="accent4"/>
            </a:effectRef>
            <a:fontRef idx="minor">
              <a:schemeClr val="tx1"/>
            </a:fontRef>
          </p:style>
        </p:cxnSp>
        <p:sp>
          <p:nvSpPr>
            <p:cNvPr id="55" name="Rechteck 54"/>
            <p:cNvSpPr/>
            <p:nvPr/>
          </p:nvSpPr>
          <p:spPr>
            <a:xfrm>
              <a:off x="6967557" y="3816391"/>
              <a:ext cx="1095469" cy="286449"/>
            </a:xfrm>
            <a:prstGeom prst="rect">
              <a:avLst/>
            </a:prstGeom>
            <a:noFill/>
            <a:ln w="28575">
              <a:solidFill>
                <a:srgbClr val="367AB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a:solidFill>
                    <a:schemeClr val="tx1"/>
                  </a:solidFill>
                </a:rPr>
                <a:t>Beratung</a:t>
              </a:r>
            </a:p>
          </p:txBody>
        </p:sp>
        <p:cxnSp>
          <p:nvCxnSpPr>
            <p:cNvPr id="56" name="Gerade Verbindung mit Pfeil 55"/>
            <p:cNvCxnSpPr/>
            <p:nvPr/>
          </p:nvCxnSpPr>
          <p:spPr>
            <a:xfrm>
              <a:off x="7507287" y="3554157"/>
              <a:ext cx="0" cy="216000"/>
            </a:xfrm>
            <a:prstGeom prst="straightConnector1">
              <a:avLst/>
            </a:prstGeom>
            <a:ln>
              <a:tailEnd type="triangle"/>
            </a:ln>
          </p:spPr>
          <p:style>
            <a:lnRef idx="1">
              <a:schemeClr val="accent4"/>
            </a:lnRef>
            <a:fillRef idx="0">
              <a:schemeClr val="accent4"/>
            </a:fillRef>
            <a:effectRef idx="0">
              <a:schemeClr val="accent4"/>
            </a:effectRef>
            <a:fontRef idx="minor">
              <a:schemeClr val="tx1"/>
            </a:fontRef>
          </p:style>
        </p:cxnSp>
        <p:cxnSp>
          <p:nvCxnSpPr>
            <p:cNvPr id="57" name="Gerade Verbindung mit Pfeil 56"/>
            <p:cNvCxnSpPr/>
            <p:nvPr/>
          </p:nvCxnSpPr>
          <p:spPr>
            <a:xfrm>
              <a:off x="9196322" y="4162337"/>
              <a:ext cx="0" cy="426105"/>
            </a:xfrm>
            <a:prstGeom prst="straightConnector1">
              <a:avLst/>
            </a:prstGeom>
            <a:ln>
              <a:tailEnd type="triangle"/>
            </a:ln>
          </p:spPr>
          <p:style>
            <a:lnRef idx="1">
              <a:schemeClr val="accent4"/>
            </a:lnRef>
            <a:fillRef idx="0">
              <a:schemeClr val="accent4"/>
            </a:fillRef>
            <a:effectRef idx="0">
              <a:schemeClr val="accent4"/>
            </a:effectRef>
            <a:fontRef idx="minor">
              <a:schemeClr val="tx1"/>
            </a:fontRef>
          </p:style>
        </p:cxnSp>
        <p:cxnSp>
          <p:nvCxnSpPr>
            <p:cNvPr id="58" name="Gerade Verbindung mit Pfeil 57"/>
            <p:cNvCxnSpPr/>
            <p:nvPr/>
          </p:nvCxnSpPr>
          <p:spPr>
            <a:xfrm>
              <a:off x="7537829" y="4185370"/>
              <a:ext cx="0" cy="370016"/>
            </a:xfrm>
            <a:prstGeom prst="straightConnector1">
              <a:avLst/>
            </a:prstGeom>
            <a:ln>
              <a:tailEnd type="triangle"/>
            </a:ln>
          </p:spPr>
          <p:style>
            <a:lnRef idx="1">
              <a:schemeClr val="accent4"/>
            </a:lnRef>
            <a:fillRef idx="0">
              <a:schemeClr val="accent4"/>
            </a:fillRef>
            <a:effectRef idx="0">
              <a:schemeClr val="accent4"/>
            </a:effectRef>
            <a:fontRef idx="minor">
              <a:schemeClr val="tx1"/>
            </a:fontRef>
          </p:style>
        </p:cxnSp>
        <p:cxnSp>
          <p:nvCxnSpPr>
            <p:cNvPr id="59" name="Gerade Verbindung mit Pfeil 58"/>
            <p:cNvCxnSpPr/>
            <p:nvPr/>
          </p:nvCxnSpPr>
          <p:spPr>
            <a:xfrm>
              <a:off x="3089099" y="4306147"/>
              <a:ext cx="0" cy="265426"/>
            </a:xfrm>
            <a:prstGeom prst="straightConnector1">
              <a:avLst/>
            </a:prstGeom>
            <a:ln>
              <a:tailEnd type="triangle"/>
            </a:ln>
          </p:spPr>
          <p:style>
            <a:lnRef idx="1">
              <a:schemeClr val="accent4"/>
            </a:lnRef>
            <a:fillRef idx="0">
              <a:schemeClr val="accent4"/>
            </a:fillRef>
            <a:effectRef idx="0">
              <a:schemeClr val="accent4"/>
            </a:effectRef>
            <a:fontRef idx="minor">
              <a:schemeClr val="tx1"/>
            </a:fontRef>
          </p:style>
        </p:cxnSp>
        <p:cxnSp>
          <p:nvCxnSpPr>
            <p:cNvPr id="60" name="Gerader Verbinder 46"/>
            <p:cNvCxnSpPr/>
            <p:nvPr/>
          </p:nvCxnSpPr>
          <p:spPr>
            <a:xfrm flipH="1">
              <a:off x="2298451" y="4093821"/>
              <a:ext cx="1" cy="183099"/>
            </a:xfrm>
            <a:prstGeom prst="line">
              <a:avLst/>
            </a:prstGeom>
            <a:ln/>
          </p:spPr>
          <p:style>
            <a:lnRef idx="1">
              <a:schemeClr val="accent4"/>
            </a:lnRef>
            <a:fillRef idx="0">
              <a:schemeClr val="accent4"/>
            </a:fillRef>
            <a:effectRef idx="0">
              <a:schemeClr val="accent4"/>
            </a:effectRef>
            <a:fontRef idx="minor">
              <a:schemeClr val="tx1"/>
            </a:fontRef>
          </p:style>
        </p:cxnSp>
        <p:sp>
          <p:nvSpPr>
            <p:cNvPr id="61" name="Rechteck 60"/>
            <p:cNvSpPr/>
            <p:nvPr/>
          </p:nvSpPr>
          <p:spPr>
            <a:xfrm>
              <a:off x="4750766" y="3793337"/>
              <a:ext cx="1095469" cy="286449"/>
            </a:xfrm>
            <a:prstGeom prst="rect">
              <a:avLst/>
            </a:prstGeom>
            <a:noFill/>
            <a:ln w="28575">
              <a:solidFill>
                <a:srgbClr val="367AB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a:solidFill>
                    <a:schemeClr val="tx1"/>
                  </a:solidFill>
                </a:rPr>
                <a:t>Wohnen</a:t>
              </a:r>
            </a:p>
          </p:txBody>
        </p:sp>
        <p:cxnSp>
          <p:nvCxnSpPr>
            <p:cNvPr id="62" name="Gerade Verbindung mit Pfeil 61"/>
            <p:cNvCxnSpPr/>
            <p:nvPr/>
          </p:nvCxnSpPr>
          <p:spPr>
            <a:xfrm>
              <a:off x="5306939" y="4129281"/>
              <a:ext cx="0" cy="516723"/>
            </a:xfrm>
            <a:prstGeom prst="straightConnector1">
              <a:avLst/>
            </a:prstGeom>
            <a:ln>
              <a:tailEnd type="triangle"/>
            </a:ln>
          </p:spPr>
          <p:style>
            <a:lnRef idx="1">
              <a:schemeClr val="accent4"/>
            </a:lnRef>
            <a:fillRef idx="0">
              <a:schemeClr val="accent4"/>
            </a:fillRef>
            <a:effectRef idx="0">
              <a:schemeClr val="accent4"/>
            </a:effectRef>
            <a:fontRef idx="minor">
              <a:schemeClr val="tx1"/>
            </a:fontRef>
          </p:style>
        </p:cxnSp>
        <p:cxnSp>
          <p:nvCxnSpPr>
            <p:cNvPr id="63" name="Gerade Verbindung mit Pfeil 62"/>
            <p:cNvCxnSpPr/>
            <p:nvPr/>
          </p:nvCxnSpPr>
          <p:spPr>
            <a:xfrm>
              <a:off x="5296779" y="3548917"/>
              <a:ext cx="0" cy="227424"/>
            </a:xfrm>
            <a:prstGeom prst="straightConnector1">
              <a:avLst/>
            </a:prstGeom>
            <a:ln>
              <a:tailEnd type="triangle"/>
            </a:ln>
          </p:spPr>
          <p:style>
            <a:lnRef idx="1">
              <a:schemeClr val="accent4"/>
            </a:lnRef>
            <a:fillRef idx="0">
              <a:schemeClr val="accent4"/>
            </a:fillRef>
            <a:effectRef idx="0">
              <a:schemeClr val="accent4"/>
            </a:effectRef>
            <a:fontRef idx="minor">
              <a:schemeClr val="tx1"/>
            </a:fontRef>
          </p:style>
        </p:cxnSp>
        <p:sp>
          <p:nvSpPr>
            <p:cNvPr id="64" name="Rechteck 63"/>
            <p:cNvSpPr/>
            <p:nvPr/>
          </p:nvSpPr>
          <p:spPr>
            <a:xfrm>
              <a:off x="4180613" y="3170598"/>
              <a:ext cx="1095469" cy="286449"/>
            </a:xfrm>
            <a:prstGeom prst="rect">
              <a:avLst/>
            </a:prstGeom>
            <a:noFill/>
            <a:ln w="28575">
              <a:solidFill>
                <a:srgbClr val="367AB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a:solidFill>
                    <a:schemeClr val="tx1"/>
                  </a:solidFill>
                </a:rPr>
                <a:t>Arbeit</a:t>
              </a:r>
            </a:p>
          </p:txBody>
        </p:sp>
        <p:sp>
          <p:nvSpPr>
            <p:cNvPr id="65" name="Rechteck 64"/>
            <p:cNvSpPr/>
            <p:nvPr/>
          </p:nvSpPr>
          <p:spPr>
            <a:xfrm>
              <a:off x="5291320" y="3170598"/>
              <a:ext cx="1095469" cy="282842"/>
            </a:xfrm>
            <a:prstGeom prst="rect">
              <a:avLst/>
            </a:prstGeom>
            <a:noFill/>
            <a:ln w="28575">
              <a:solidFill>
                <a:srgbClr val="367AB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a:solidFill>
                    <a:schemeClr val="tx1"/>
                  </a:solidFill>
                </a:rPr>
                <a:t>Bildung</a:t>
              </a:r>
            </a:p>
          </p:txBody>
        </p:sp>
        <p:pic>
          <p:nvPicPr>
            <p:cNvPr id="66" name="Picture 3" descr="C:\Users\theresa.bloechl\Dropbox\MfW\Logos\SEM_Logo.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659928" y="4733221"/>
              <a:ext cx="991161" cy="495635"/>
            </a:xfrm>
            <a:prstGeom prst="rect">
              <a:avLst/>
            </a:prstGeom>
            <a:ln w="38100" cap="sq">
              <a:solidFill>
                <a:srgbClr val="367AB7"/>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67" name="Picture 5" descr="C:\Users\theresa.bloechl\Dropbox\MfW\Logos\Logo_Leben.jp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r="6598"/>
            <a:stretch/>
          </p:blipFill>
          <p:spPr bwMode="auto">
            <a:xfrm>
              <a:off x="4370051" y="4723747"/>
              <a:ext cx="2016738" cy="516169"/>
            </a:xfrm>
            <a:prstGeom prst="rect">
              <a:avLst/>
            </a:prstGeom>
            <a:ln w="38100" cap="sq">
              <a:solidFill>
                <a:srgbClr val="367AB7"/>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68" name="Picture 6" descr="O:\00_Planung\Logo\Logos_MfW\Logo_neu\InCa grün.jp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t="12296" b="12899"/>
            <a:stretch/>
          </p:blipFill>
          <p:spPr bwMode="auto">
            <a:xfrm>
              <a:off x="2060100" y="4649498"/>
              <a:ext cx="2120513" cy="634354"/>
            </a:xfrm>
            <a:prstGeom prst="rect">
              <a:avLst/>
            </a:prstGeom>
            <a:ln w="38100" cap="sq">
              <a:solidFill>
                <a:srgbClr val="367AB7"/>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00" name="Picture 5" descr="G:\00_Planung\Logo\Logos_MfW\ifd-Logo.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863582" y="4618236"/>
              <a:ext cx="1287410" cy="859346"/>
            </a:xfrm>
            <a:prstGeom prst="rect">
              <a:avLst/>
            </a:prstGeom>
            <a:ln w="38100" cap="sq">
              <a:solidFill>
                <a:srgbClr val="367AB7"/>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01" name="Picture 7" descr="C:\Users\theresa.bloechl\Dropbox\MfW\Logos\Logo mig grün links (2).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23520" y="4648700"/>
              <a:ext cx="1699536" cy="542755"/>
            </a:xfrm>
            <a:prstGeom prst="rect">
              <a:avLst/>
            </a:prstGeom>
            <a:ln w="38100" cap="sq">
              <a:solidFill>
                <a:srgbClr val="367AB7"/>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grpSp>
      <p:sp>
        <p:nvSpPr>
          <p:cNvPr id="69" name="Titel 1"/>
          <p:cNvSpPr txBox="1">
            <a:spLocks/>
          </p:cNvSpPr>
          <p:nvPr/>
        </p:nvSpPr>
        <p:spPr>
          <a:xfrm>
            <a:off x="1076027" y="298209"/>
            <a:ext cx="8596668" cy="1320800"/>
          </a:xfrm>
          <a:prstGeom prst="rect">
            <a:avLst/>
          </a:prstGeom>
        </p:spPr>
        <p:txBody>
          <a:bodyPr vert="horz" lIns="91440" tIns="45720" rIns="91440" bIns="45720" rtlCol="0" anchor="b">
            <a:normAutofit fontScale="60000" lnSpcReduction="20000"/>
          </a:bodyPr>
          <a:lstStyle>
            <a:lvl1pPr algn="r" defTabSz="457200" rtl="0" eaLnBrk="1" latinLnBrk="0" hangingPunct="1">
              <a:spcBef>
                <a:spcPct val="0"/>
              </a:spcBef>
              <a:buNone/>
              <a:defRPr sz="5400" kern="1200" baseline="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de-DE" dirty="0" smtClean="0"/>
              <a:t>Unternehmensverbund </a:t>
            </a:r>
            <a:r>
              <a:rPr lang="de-DE" dirty="0"/>
              <a:t>Mainfränkische Werkstätten</a:t>
            </a:r>
            <a:br>
              <a:rPr lang="de-DE" dirty="0"/>
            </a:br>
            <a:endParaRPr lang="de-DE" dirty="0"/>
          </a:p>
        </p:txBody>
      </p:sp>
    </p:spTree>
    <p:extLst>
      <p:ext uri="{BB962C8B-B14F-4D97-AF65-F5344CB8AC3E}">
        <p14:creationId xmlns:p14="http://schemas.microsoft.com/office/powerpoint/2010/main" val="9134537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Titel 1"/>
          <p:cNvSpPr>
            <a:spLocks noGrp="1"/>
          </p:cNvSpPr>
          <p:nvPr>
            <p:ph type="title"/>
          </p:nvPr>
        </p:nvSpPr>
        <p:spPr/>
        <p:txBody>
          <a:bodyPr/>
          <a:lstStyle/>
          <a:p>
            <a:r>
              <a:rPr lang="de-DE" smtClean="0"/>
              <a:t>Gemeinwesen als Hauptakteur</a:t>
            </a:r>
          </a:p>
        </p:txBody>
      </p:sp>
      <p:sp>
        <p:nvSpPr>
          <p:cNvPr id="48130" name="Inhaltsplatzhalter 2"/>
          <p:cNvSpPr>
            <a:spLocks noGrp="1"/>
          </p:cNvSpPr>
          <p:nvPr>
            <p:ph idx="1"/>
          </p:nvPr>
        </p:nvSpPr>
        <p:spPr/>
        <p:txBody>
          <a:bodyPr/>
          <a:lstStyle/>
          <a:p>
            <a:r>
              <a:rPr lang="de-DE" dirty="0"/>
              <a:t>Inklusion ist kein </a:t>
            </a:r>
            <a:r>
              <a:rPr lang="de-DE" dirty="0" smtClean="0"/>
              <a:t>Expertenthema - Inklusion </a:t>
            </a:r>
            <a:r>
              <a:rPr lang="de-DE" dirty="0"/>
              <a:t>geht alle an</a:t>
            </a:r>
          </a:p>
          <a:p>
            <a:r>
              <a:rPr lang="de-DE" dirty="0" smtClean="0"/>
              <a:t>Beschäftigung im Sozialraum</a:t>
            </a:r>
          </a:p>
          <a:p>
            <a:r>
              <a:rPr lang="de-DE" dirty="0" smtClean="0"/>
              <a:t>Netzwerke als „Türöffner“</a:t>
            </a:r>
          </a:p>
          <a:p>
            <a:r>
              <a:rPr lang="de-DE" dirty="0" smtClean="0"/>
              <a:t>Einbezug der Region, Akteure aus der Politik, Wirtschaft, Kirchenverbände, engagierten Bürger, Firmeninhaber, soziale Persönlichkeiten</a:t>
            </a:r>
          </a:p>
          <a:p>
            <a:endParaRPr lang="de-DE" dirty="0" smtClean="0"/>
          </a:p>
          <a:p>
            <a:endParaRPr lang="de-DE" dirty="0" smtClean="0"/>
          </a:p>
        </p:txBody>
      </p:sp>
      <p:sp>
        <p:nvSpPr>
          <p:cNvPr id="48131" name="Foliennummernplatzhalt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F5A4DC6-DA8B-451E-A47A-0F1B021F167E}" type="slidenum">
              <a:rPr lang="de-DE"/>
              <a:pPr fontAlgn="base">
                <a:spcBef>
                  <a:spcPct val="0"/>
                </a:spcBef>
                <a:spcAft>
                  <a:spcPct val="0"/>
                </a:spcAft>
              </a:pPr>
              <a:t>20</a:t>
            </a:fld>
            <a:endParaRPr lang="de-DE"/>
          </a:p>
        </p:txBody>
      </p:sp>
      <p:sp>
        <p:nvSpPr>
          <p:cNvPr id="48132" name="AutoShape 2" descr="Bildergebnis für türöffner"/>
          <p:cNvSpPr>
            <a:spLocks noChangeAspect="1" noChangeArrowheads="1"/>
          </p:cNvSpPr>
          <p:nvPr/>
        </p:nvSpPr>
        <p:spPr bwMode="auto">
          <a:xfrm>
            <a:off x="123825" y="-144463"/>
            <a:ext cx="304800" cy="304801"/>
          </a:xfrm>
          <a:prstGeom prst="rect">
            <a:avLst/>
          </a:prstGeom>
          <a:noFill/>
          <a:ln w="9525">
            <a:noFill/>
            <a:miter lim="800000"/>
            <a:headEnd/>
            <a:tailEnd/>
          </a:ln>
        </p:spPr>
        <p:txBody>
          <a:bodyPr/>
          <a:lstStyle/>
          <a:p>
            <a:endParaRPr lang="de-DE">
              <a:solidFill>
                <a:prstClr val="black"/>
              </a:solidFill>
              <a:latin typeface="Trebuchet MS" pitchFamily="34" charset="0"/>
            </a:endParaRPr>
          </a:p>
        </p:txBody>
      </p:sp>
      <p:pic>
        <p:nvPicPr>
          <p:cNvPr id="48133" name="Picture 3"/>
          <p:cNvPicPr>
            <a:picLocks noChangeAspect="1" noChangeArrowheads="1"/>
          </p:cNvPicPr>
          <p:nvPr/>
        </p:nvPicPr>
        <p:blipFill>
          <a:blip r:embed="rId2"/>
          <a:srcRect/>
          <a:stretch>
            <a:fillRect/>
          </a:stretch>
        </p:blipFill>
        <p:spPr bwMode="auto">
          <a:xfrm>
            <a:off x="9021445" y="609600"/>
            <a:ext cx="2087563" cy="2301875"/>
          </a:xfrm>
          <a:prstGeom prst="rect">
            <a:avLst/>
          </a:prstGeom>
          <a:noFill/>
          <a:ln w="9525">
            <a:noFill/>
            <a:miter lim="800000"/>
            <a:headEnd/>
            <a:tailEnd/>
          </a:ln>
        </p:spPr>
      </p:pic>
      <p:sp>
        <p:nvSpPr>
          <p:cNvPr id="7" name="Titel 1"/>
          <p:cNvSpPr txBox="1">
            <a:spLocks/>
          </p:cNvSpPr>
          <p:nvPr/>
        </p:nvSpPr>
        <p:spPr>
          <a:xfrm>
            <a:off x="677334" y="609600"/>
            <a:ext cx="8596668" cy="1320800"/>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de-DE" dirty="0"/>
          </a:p>
        </p:txBody>
      </p:sp>
    </p:spTree>
    <p:extLst>
      <p:ext uri="{BB962C8B-B14F-4D97-AF65-F5344CB8AC3E}">
        <p14:creationId xmlns:p14="http://schemas.microsoft.com/office/powerpoint/2010/main" val="104835535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Aufspüren von Ressourcen, Aktivieren von Netzwerken</a:t>
            </a:r>
            <a:endParaRPr lang="de-DE" dirty="0"/>
          </a:p>
        </p:txBody>
      </p:sp>
      <p:sp>
        <p:nvSpPr>
          <p:cNvPr id="4" name="Foliennummernplatzhalter 3"/>
          <p:cNvSpPr>
            <a:spLocks noGrp="1"/>
          </p:cNvSpPr>
          <p:nvPr>
            <p:ph type="sldNum" sz="quarter" idx="12"/>
          </p:nvPr>
        </p:nvSpPr>
        <p:spPr/>
        <p:txBody>
          <a:bodyPr/>
          <a:lstStyle/>
          <a:p>
            <a:fld id="{5F3F042E-1934-4A26-A6EB-C7A5F3015112}" type="slidenum">
              <a:rPr lang="de-DE" smtClean="0">
                <a:solidFill>
                  <a:srgbClr val="367AB7"/>
                </a:solidFill>
              </a:rPr>
              <a:pPr/>
              <a:t>21</a:t>
            </a:fld>
            <a:endParaRPr lang="de-DE">
              <a:solidFill>
                <a:srgbClr val="367AB7"/>
              </a:solidFill>
            </a:endParaRPr>
          </a:p>
        </p:txBody>
      </p:sp>
      <p:sp>
        <p:nvSpPr>
          <p:cNvPr id="6" name="Inhaltsplatzhalter 2"/>
          <p:cNvSpPr>
            <a:spLocks noGrp="1"/>
          </p:cNvSpPr>
          <p:nvPr>
            <p:ph idx="1"/>
          </p:nvPr>
        </p:nvSpPr>
        <p:spPr/>
        <p:txBody>
          <a:bodyPr>
            <a:normAutofit/>
          </a:bodyPr>
          <a:lstStyle/>
          <a:p>
            <a:pPr lvl="1"/>
            <a:endParaRPr lang="de-DE" dirty="0" smtClean="0"/>
          </a:p>
          <a:p>
            <a:pPr lvl="1"/>
            <a:endParaRPr lang="de-DE" dirty="0" smtClean="0"/>
          </a:p>
        </p:txBody>
      </p:sp>
      <p:graphicFrame>
        <p:nvGraphicFramePr>
          <p:cNvPr id="7" name="Tabelle 6"/>
          <p:cNvGraphicFramePr>
            <a:graphicFrameLocks noGrp="1"/>
          </p:cNvGraphicFramePr>
          <p:nvPr>
            <p:extLst>
              <p:ext uri="{D42A27DB-BD31-4B8C-83A1-F6EECF244321}">
                <p14:modId xmlns:p14="http://schemas.microsoft.com/office/powerpoint/2010/main" val="1571849417"/>
              </p:ext>
            </p:extLst>
          </p:nvPr>
        </p:nvGraphicFramePr>
        <p:xfrm>
          <a:off x="975936" y="2231400"/>
          <a:ext cx="8128000" cy="3134360"/>
        </p:xfrm>
        <a:graphic>
          <a:graphicData uri="http://schemas.openxmlformats.org/drawingml/2006/table">
            <a:tbl>
              <a:tblPr firstRow="1" bandRow="1">
                <a:tableStyleId>{5C22544A-7EE6-4342-B048-85BDC9FD1C3A}</a:tableStyleId>
              </a:tblPr>
              <a:tblGrid>
                <a:gridCol w="4064000"/>
                <a:gridCol w="4064000"/>
              </a:tblGrid>
              <a:tr h="370840">
                <a:tc>
                  <a:txBody>
                    <a:bodyPr/>
                    <a:lstStyle/>
                    <a:p>
                      <a:r>
                        <a:rPr lang="de-DE" dirty="0" smtClean="0"/>
                        <a:t>im sozialen Umfeld</a:t>
                      </a:r>
                      <a:endParaRPr lang="de-DE" dirty="0"/>
                    </a:p>
                  </a:txBody>
                  <a:tcPr/>
                </a:tc>
                <a:tc>
                  <a:txBody>
                    <a:bodyPr/>
                    <a:lstStyle/>
                    <a:p>
                      <a:r>
                        <a:rPr lang="de-DE" dirty="0" smtClean="0"/>
                        <a:t>In der Gemeinde</a:t>
                      </a:r>
                      <a:endParaRPr lang="de-DE" dirty="0"/>
                    </a:p>
                  </a:txBody>
                  <a:tcPr/>
                </a:tc>
              </a:tr>
              <a:tr h="370840">
                <a:tc>
                  <a:txBody>
                    <a:bodyPr/>
                    <a:lstStyle/>
                    <a:p>
                      <a:r>
                        <a:rPr lang="de-DE" dirty="0" smtClean="0"/>
                        <a:t>Heimspiel</a:t>
                      </a:r>
                      <a:endParaRPr lang="de-DE" dirty="0"/>
                    </a:p>
                  </a:txBody>
                  <a:tcPr/>
                </a:tc>
                <a:tc>
                  <a:txBody>
                    <a:bodyPr/>
                    <a:lstStyle/>
                    <a:p>
                      <a:r>
                        <a:rPr lang="de-DE" dirty="0" smtClean="0"/>
                        <a:t>Fallunspezifische Netzwerkarbeit (zweckfrei)</a:t>
                      </a:r>
                      <a:endParaRPr lang="de-DE" dirty="0"/>
                    </a:p>
                  </a:txBody>
                  <a:tcPr/>
                </a:tc>
              </a:tr>
              <a:tr h="370840">
                <a:tc>
                  <a:txBody>
                    <a:bodyPr/>
                    <a:lstStyle/>
                    <a:p>
                      <a:r>
                        <a:rPr lang="de-DE" dirty="0" smtClean="0"/>
                        <a:t>Familienschatzkarte</a:t>
                      </a:r>
                      <a:endParaRPr lang="de-DE" dirty="0"/>
                    </a:p>
                  </a:txBody>
                  <a:tcPr/>
                </a:tc>
                <a:tc>
                  <a:txBody>
                    <a:bodyPr/>
                    <a:lstStyle/>
                    <a:p>
                      <a:r>
                        <a:rPr lang="de-DE" dirty="0" smtClean="0"/>
                        <a:t>Bewusstseinsbildung durch sozialpolitische Einmischung</a:t>
                      </a:r>
                      <a:endParaRPr lang="de-DE" dirty="0"/>
                    </a:p>
                  </a:txBody>
                  <a:tcPr/>
                </a:tc>
              </a:tr>
              <a:tr h="370840">
                <a:tc>
                  <a:txBody>
                    <a:bodyPr/>
                    <a:lstStyle/>
                    <a:p>
                      <a:r>
                        <a:rPr lang="de-DE" dirty="0" smtClean="0"/>
                        <a:t>Bildungs- und Berufsbiografie</a:t>
                      </a:r>
                      <a:endParaRPr lang="de-DE" dirty="0"/>
                    </a:p>
                  </a:txBody>
                  <a:tcPr/>
                </a:tc>
                <a:tc>
                  <a:txBody>
                    <a:bodyPr/>
                    <a:lstStyle/>
                    <a:p>
                      <a:r>
                        <a:rPr lang="de-DE" dirty="0" smtClean="0"/>
                        <a:t>Aktivierung </a:t>
                      </a:r>
                      <a:r>
                        <a:rPr lang="de-DE" smtClean="0"/>
                        <a:t>einer Region</a:t>
                      </a:r>
                      <a:endParaRPr lang="de-DE" dirty="0"/>
                    </a:p>
                  </a:txBody>
                  <a:tcPr/>
                </a:tc>
              </a:tr>
              <a:tr h="370840">
                <a:tc>
                  <a:txBody>
                    <a:bodyPr/>
                    <a:lstStyle/>
                    <a:p>
                      <a:r>
                        <a:rPr lang="de-DE" dirty="0" smtClean="0"/>
                        <a:t>Netzwerkkarte</a:t>
                      </a:r>
                      <a:endParaRPr lang="de-DE" dirty="0"/>
                    </a:p>
                  </a:txBody>
                  <a:tcPr/>
                </a:tc>
                <a:tc>
                  <a:txBody>
                    <a:bodyPr/>
                    <a:lstStyle/>
                    <a:p>
                      <a:endParaRPr lang="de-DE" dirty="0"/>
                    </a:p>
                  </a:txBody>
                  <a:tcPr/>
                </a:tc>
              </a:tr>
              <a:tr h="370840">
                <a:tc>
                  <a:txBody>
                    <a:bodyPr/>
                    <a:lstStyle/>
                    <a:p>
                      <a:r>
                        <a:rPr lang="de-DE" dirty="0" smtClean="0"/>
                        <a:t>Ethnografische Gemeindebegehung</a:t>
                      </a:r>
                      <a:endParaRPr lang="de-DE" dirty="0"/>
                    </a:p>
                  </a:txBody>
                  <a:tcPr/>
                </a:tc>
                <a:tc>
                  <a:txBody>
                    <a:bodyPr/>
                    <a:lstStyle/>
                    <a:p>
                      <a:endParaRPr lang="de-DE" dirty="0"/>
                    </a:p>
                  </a:txBody>
                  <a:tcPr/>
                </a:tc>
              </a:tr>
              <a:tr h="370840">
                <a:tc>
                  <a:txBody>
                    <a:bodyPr/>
                    <a:lstStyle/>
                    <a:p>
                      <a:r>
                        <a:rPr lang="de-DE" dirty="0" smtClean="0"/>
                        <a:t>Persönliches Unterstützerteam</a:t>
                      </a:r>
                      <a:endParaRPr lang="de-DE" dirty="0"/>
                    </a:p>
                  </a:txBody>
                  <a:tcPr/>
                </a:tc>
                <a:tc>
                  <a:txBody>
                    <a:bodyPr/>
                    <a:lstStyle/>
                    <a:p>
                      <a:endParaRPr lang="de-DE" dirty="0"/>
                    </a:p>
                  </a:txBody>
                  <a:tcPr/>
                </a:tc>
              </a:tr>
            </a:tbl>
          </a:graphicData>
        </a:graphic>
      </p:graphicFrame>
      <p:pic>
        <p:nvPicPr>
          <p:cNvPr id="8" name="Picture 2" descr="V:\Fachbereich betriebliche Inklusion\07_Öffentlichkeitsarbeit\Auftaktveranstaltung\bilder\homepageauswahl\DSC00717.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65440" y="4043751"/>
            <a:ext cx="4058366" cy="27015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066340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Titel 1"/>
          <p:cNvSpPr>
            <a:spLocks noGrp="1"/>
          </p:cNvSpPr>
          <p:nvPr>
            <p:ph type="title"/>
          </p:nvPr>
        </p:nvSpPr>
        <p:spPr>
          <a:xfrm>
            <a:off x="677334" y="609600"/>
            <a:ext cx="9960185" cy="1320800"/>
          </a:xfrm>
        </p:spPr>
        <p:txBody>
          <a:bodyPr/>
          <a:lstStyle/>
          <a:p>
            <a:r>
              <a:rPr lang="de-DE" dirty="0" smtClean="0"/>
              <a:t>Teilhabe durch Kooperationen mit Betrieben</a:t>
            </a:r>
          </a:p>
        </p:txBody>
      </p:sp>
      <p:sp>
        <p:nvSpPr>
          <p:cNvPr id="3" name="Inhaltsplatzhalter 2"/>
          <p:cNvSpPr>
            <a:spLocks noGrp="1"/>
          </p:cNvSpPr>
          <p:nvPr>
            <p:ph idx="1"/>
          </p:nvPr>
        </p:nvSpPr>
        <p:spPr>
          <a:xfrm>
            <a:off x="677334" y="1544320"/>
            <a:ext cx="8596668" cy="4497043"/>
          </a:xfrm>
        </p:spPr>
        <p:txBody>
          <a:bodyPr rtlCol="0">
            <a:normAutofit/>
          </a:bodyPr>
          <a:lstStyle/>
          <a:p>
            <a:pPr fontAlgn="auto">
              <a:spcAft>
                <a:spcPts val="0"/>
              </a:spcAft>
              <a:buFont typeface="Wingdings 3" charset="2"/>
              <a:buChar char=""/>
              <a:defRPr/>
            </a:pPr>
            <a:r>
              <a:rPr lang="de-DE" dirty="0" smtClean="0">
                <a:solidFill>
                  <a:schemeClr val="tx1">
                    <a:lumMod val="75000"/>
                    <a:lumOff val="25000"/>
                  </a:schemeClr>
                </a:solidFill>
              </a:rPr>
              <a:t>Beginn durch Praktikum zum gegenseitigen Kennenlernen </a:t>
            </a:r>
          </a:p>
          <a:p>
            <a:pPr lvl="0">
              <a:defRPr/>
            </a:pPr>
            <a:r>
              <a:rPr lang="de-DE" dirty="0"/>
              <a:t>professionelle Integrationsbegleitung </a:t>
            </a:r>
            <a:r>
              <a:rPr lang="de-DE" dirty="0" smtClean="0"/>
              <a:t>, </a:t>
            </a:r>
            <a:r>
              <a:rPr lang="de-DE" dirty="0"/>
              <a:t>umfassende Beratung </a:t>
            </a:r>
            <a:r>
              <a:rPr lang="de-DE" dirty="0" smtClean="0"/>
              <a:t> und </a:t>
            </a:r>
          </a:p>
          <a:p>
            <a:pPr marL="0" lvl="0" indent="0">
              <a:buNone/>
              <a:defRPr/>
            </a:pPr>
            <a:r>
              <a:rPr lang="de-DE" dirty="0"/>
              <a:t> </a:t>
            </a:r>
            <a:r>
              <a:rPr lang="de-DE" dirty="0" smtClean="0"/>
              <a:t>    individuelle </a:t>
            </a:r>
            <a:r>
              <a:rPr lang="de-DE" dirty="0"/>
              <a:t>Unterstützung bei der </a:t>
            </a:r>
            <a:r>
              <a:rPr lang="de-DE" dirty="0" smtClean="0"/>
              <a:t>Einarbeitung</a:t>
            </a:r>
            <a:endParaRPr lang="de-DE" dirty="0" smtClean="0">
              <a:solidFill>
                <a:schemeClr val="tx1">
                  <a:lumMod val="75000"/>
                  <a:lumOff val="25000"/>
                </a:schemeClr>
              </a:solidFill>
            </a:endParaRPr>
          </a:p>
          <a:p>
            <a:pPr>
              <a:defRPr/>
            </a:pPr>
            <a:r>
              <a:rPr lang="de-DE" dirty="0"/>
              <a:t>Aufspüren von in Frage kommenden </a:t>
            </a:r>
            <a:r>
              <a:rPr lang="de-DE" dirty="0" smtClean="0"/>
              <a:t>Tätigkeiten</a:t>
            </a:r>
            <a:endParaRPr lang="de-DE" dirty="0">
              <a:solidFill>
                <a:schemeClr val="tx1">
                  <a:lumMod val="75000"/>
                  <a:lumOff val="25000"/>
                </a:schemeClr>
              </a:solidFill>
            </a:endParaRPr>
          </a:p>
          <a:p>
            <a:pPr fontAlgn="auto">
              <a:spcAft>
                <a:spcPts val="0"/>
              </a:spcAft>
              <a:buFont typeface="Wingdings 3" charset="2"/>
              <a:buChar char=""/>
              <a:defRPr/>
            </a:pPr>
            <a:r>
              <a:rPr lang="de-DE" dirty="0" smtClean="0">
                <a:solidFill>
                  <a:schemeClr val="tx1">
                    <a:lumMod val="75000"/>
                    <a:lumOff val="25000"/>
                  </a:schemeClr>
                </a:solidFill>
              </a:rPr>
              <a:t>Küren </a:t>
            </a:r>
            <a:r>
              <a:rPr lang="de-DE" dirty="0">
                <a:solidFill>
                  <a:schemeClr val="tx1">
                    <a:lumMod val="75000"/>
                    <a:lumOff val="25000"/>
                  </a:schemeClr>
                </a:solidFill>
              </a:rPr>
              <a:t>eines </a:t>
            </a:r>
            <a:r>
              <a:rPr lang="de-DE" dirty="0" smtClean="0">
                <a:solidFill>
                  <a:schemeClr val="tx1">
                    <a:lumMod val="75000"/>
                    <a:lumOff val="25000"/>
                  </a:schemeClr>
                </a:solidFill>
              </a:rPr>
              <a:t>Unterstützers </a:t>
            </a:r>
            <a:r>
              <a:rPr lang="de-DE" dirty="0">
                <a:solidFill>
                  <a:schemeClr val="tx1">
                    <a:lumMod val="75000"/>
                    <a:lumOff val="25000"/>
                  </a:schemeClr>
                </a:solidFill>
              </a:rPr>
              <a:t>im direkten Arbeitsumfeld</a:t>
            </a:r>
          </a:p>
          <a:p>
            <a:pPr fontAlgn="auto">
              <a:spcAft>
                <a:spcPts val="0"/>
              </a:spcAft>
              <a:buFont typeface="Wingdings 3" charset="2"/>
              <a:buChar char=""/>
              <a:defRPr/>
            </a:pPr>
            <a:r>
              <a:rPr lang="de-DE" dirty="0">
                <a:solidFill>
                  <a:schemeClr val="tx1">
                    <a:lumMod val="75000"/>
                    <a:lumOff val="25000"/>
                  </a:schemeClr>
                </a:solidFill>
              </a:rPr>
              <a:t>Abschluss </a:t>
            </a:r>
            <a:r>
              <a:rPr lang="de-DE" dirty="0" smtClean="0">
                <a:solidFill>
                  <a:schemeClr val="tx1">
                    <a:lumMod val="75000"/>
                    <a:lumOff val="25000"/>
                  </a:schemeClr>
                </a:solidFill>
              </a:rPr>
              <a:t>einer </a:t>
            </a:r>
            <a:r>
              <a:rPr lang="de-DE" dirty="0" smtClean="0"/>
              <a:t>Kooperation</a:t>
            </a:r>
            <a:r>
              <a:rPr lang="de-DE" dirty="0" smtClean="0">
                <a:solidFill>
                  <a:schemeClr val="tx1">
                    <a:lumMod val="75000"/>
                    <a:lumOff val="25000"/>
                  </a:schemeClr>
                </a:solidFill>
              </a:rPr>
              <a:t>svereinbarung (</a:t>
            </a:r>
            <a:r>
              <a:rPr lang="de-DE" dirty="0" err="1" smtClean="0"/>
              <a:t>INklusiv</a:t>
            </a:r>
            <a:r>
              <a:rPr lang="de-DE" dirty="0" smtClean="0"/>
              <a:t>!</a:t>
            </a:r>
            <a:r>
              <a:rPr lang="de-DE" dirty="0" smtClean="0">
                <a:solidFill>
                  <a:schemeClr val="tx1">
                    <a:lumMod val="75000"/>
                    <a:lumOff val="25000"/>
                  </a:schemeClr>
                </a:solidFill>
              </a:rPr>
              <a:t>=Chefsache)</a:t>
            </a:r>
          </a:p>
          <a:p>
            <a:pPr lvl="1">
              <a:defRPr/>
            </a:pPr>
            <a:r>
              <a:rPr lang="de-DE" dirty="0" err="1" smtClean="0"/>
              <a:t>MmB</a:t>
            </a:r>
            <a:r>
              <a:rPr lang="de-DE" dirty="0" smtClean="0"/>
              <a:t> bleibt Angestellter Mainfränkischen Werkstätten</a:t>
            </a:r>
          </a:p>
          <a:p>
            <a:pPr lvl="1">
              <a:defRPr/>
            </a:pPr>
            <a:r>
              <a:rPr lang="de-DE" dirty="0" smtClean="0">
                <a:solidFill>
                  <a:schemeClr val="tx1">
                    <a:lumMod val="75000"/>
                    <a:lumOff val="25000"/>
                  </a:schemeClr>
                </a:solidFill>
              </a:rPr>
              <a:t>Beschäftigung im Betrieb</a:t>
            </a:r>
          </a:p>
          <a:p>
            <a:pPr lvl="0"/>
            <a:r>
              <a:rPr lang="de-DE" dirty="0" smtClean="0"/>
              <a:t>Arbeitsplätze </a:t>
            </a:r>
            <a:r>
              <a:rPr lang="de-DE" dirty="0"/>
              <a:t>werden individuell „maßgeschneidert“ </a:t>
            </a:r>
            <a:r>
              <a:rPr lang="de-DE" dirty="0" smtClean="0"/>
              <a:t>geschaffen </a:t>
            </a:r>
          </a:p>
          <a:p>
            <a:pPr lvl="0"/>
            <a:r>
              <a:rPr lang="de-DE" dirty="0" smtClean="0"/>
              <a:t>nach </a:t>
            </a:r>
            <a:r>
              <a:rPr lang="de-DE" dirty="0"/>
              <a:t>Übernahme </a:t>
            </a:r>
            <a:r>
              <a:rPr lang="de-DE" dirty="0" smtClean="0"/>
              <a:t>steht </a:t>
            </a:r>
            <a:r>
              <a:rPr lang="de-DE" dirty="0"/>
              <a:t>der Integrationsbegleiter </a:t>
            </a:r>
            <a:endParaRPr lang="de-DE" dirty="0" smtClean="0"/>
          </a:p>
          <a:p>
            <a:pPr marL="0" lvl="0" indent="0">
              <a:buNone/>
            </a:pPr>
            <a:r>
              <a:rPr lang="de-DE" dirty="0"/>
              <a:t> </a:t>
            </a:r>
            <a:r>
              <a:rPr lang="de-DE" dirty="0" smtClean="0"/>
              <a:t>auf Dauer schnell </a:t>
            </a:r>
            <a:r>
              <a:rPr lang="de-DE" dirty="0"/>
              <a:t>und flexibel </a:t>
            </a:r>
            <a:r>
              <a:rPr lang="de-DE" dirty="0" smtClean="0"/>
              <a:t>zur Verfügung</a:t>
            </a:r>
            <a:endParaRPr lang="de-DE" dirty="0"/>
          </a:p>
        </p:txBody>
      </p:sp>
      <p:sp>
        <p:nvSpPr>
          <p:cNvPr id="59395" name="Foliennummernplatzhalt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C5B6903-66E8-4C5E-9279-3A33149AE5FF}" type="slidenum">
              <a:rPr lang="de-DE"/>
              <a:pPr fontAlgn="base">
                <a:spcBef>
                  <a:spcPct val="0"/>
                </a:spcBef>
                <a:spcAft>
                  <a:spcPct val="0"/>
                </a:spcAft>
              </a:pPr>
              <a:t>22</a:t>
            </a:fld>
            <a:endParaRPr lang="de-DE"/>
          </a:p>
        </p:txBody>
      </p:sp>
      <p:pic>
        <p:nvPicPr>
          <p:cNvPr id="5" name="Picture 2" descr="V:\Fachbereich betriebliche Inklusion\00_Mitarbeiter\Bilder der Teilnehmer\Bechtolsheim, Anna von\DSC0067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68034" y="3946357"/>
            <a:ext cx="4037451" cy="26875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705357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Werkstattmitarbeiter als zusätzliche Hilfe</a:t>
            </a:r>
            <a:endParaRPr lang="de-DE" dirty="0"/>
          </a:p>
        </p:txBody>
      </p:sp>
      <p:sp>
        <p:nvSpPr>
          <p:cNvPr id="3" name="Inhaltsplatzhalter 2"/>
          <p:cNvSpPr>
            <a:spLocks noGrp="1"/>
          </p:cNvSpPr>
          <p:nvPr>
            <p:ph idx="1"/>
          </p:nvPr>
        </p:nvSpPr>
        <p:spPr/>
        <p:txBody>
          <a:bodyPr/>
          <a:lstStyle/>
          <a:p>
            <a:r>
              <a:rPr lang="de-DE" dirty="0" smtClean="0"/>
              <a:t>Übernahme von Tätigkeiten zur Entlastung des Teams</a:t>
            </a:r>
          </a:p>
          <a:p>
            <a:r>
              <a:rPr lang="de-DE" dirty="0" smtClean="0"/>
              <a:t>Übernahme von Aufgaben nach Stärken und Fähigkeiten des Mitarbeiters</a:t>
            </a:r>
          </a:p>
          <a:p>
            <a:r>
              <a:rPr lang="de-DE" dirty="0" smtClean="0"/>
              <a:t>Nischenarbeitsplatz = Maßanzug Arbeit = Arbeitsplatz nicht duplizierbar auf andere Mitarbeiter oder Betriebe</a:t>
            </a:r>
          </a:p>
          <a:p>
            <a:r>
              <a:rPr lang="de-DE" dirty="0" smtClean="0"/>
              <a:t>Stelle als Zusatz- kein Einfluss auf Stellenplan</a:t>
            </a:r>
          </a:p>
          <a:p>
            <a:r>
              <a:rPr lang="de-DE" dirty="0" smtClean="0"/>
              <a:t>IB trägt Sorge, dass keine Überlastung oder </a:t>
            </a:r>
          </a:p>
          <a:p>
            <a:pPr marL="0" indent="0">
              <a:buNone/>
            </a:pPr>
            <a:r>
              <a:rPr lang="de-DE" dirty="0"/>
              <a:t> </a:t>
            </a:r>
            <a:r>
              <a:rPr lang="de-DE" dirty="0" smtClean="0"/>
              <a:t>    Unterforderung des Mitarbeiters </a:t>
            </a:r>
          </a:p>
          <a:p>
            <a:endParaRPr lang="de-DE" dirty="0"/>
          </a:p>
        </p:txBody>
      </p:sp>
      <p:sp>
        <p:nvSpPr>
          <p:cNvPr id="4" name="Foliennummernplatzhalter 3"/>
          <p:cNvSpPr>
            <a:spLocks noGrp="1"/>
          </p:cNvSpPr>
          <p:nvPr>
            <p:ph type="sldNum" sz="quarter" idx="12"/>
          </p:nvPr>
        </p:nvSpPr>
        <p:spPr/>
        <p:txBody>
          <a:bodyPr/>
          <a:lstStyle/>
          <a:p>
            <a:pPr>
              <a:defRPr/>
            </a:pPr>
            <a:fld id="{91B8C133-01A2-45B3-A1DC-F03222E6511A}" type="slidenum">
              <a:rPr lang="de-DE" smtClean="0"/>
              <a:pPr>
                <a:defRPr/>
              </a:pPr>
              <a:t>23</a:t>
            </a:fld>
            <a:endParaRPr lang="de-DE"/>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64654" y="4721542"/>
            <a:ext cx="2902715" cy="193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descr="V:\Fachbereich betriebliche Inklusion\00_Mitarbeiter\Bilder der Teilnehmer\Nicolas Noe\IMG_3376.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13040" y="3343169"/>
            <a:ext cx="4135120" cy="27567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50354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Rechtlicher Rahmen</a:t>
            </a:r>
            <a:endParaRPr lang="de-DE" dirty="0"/>
          </a:p>
        </p:txBody>
      </p:sp>
      <p:sp>
        <p:nvSpPr>
          <p:cNvPr id="3" name="Inhaltsplatzhalter 2"/>
          <p:cNvSpPr>
            <a:spLocks noGrp="1"/>
          </p:cNvSpPr>
          <p:nvPr>
            <p:ph idx="1"/>
          </p:nvPr>
        </p:nvSpPr>
        <p:spPr>
          <a:xfrm>
            <a:off x="677335" y="1584960"/>
            <a:ext cx="8596668" cy="4456403"/>
          </a:xfrm>
        </p:spPr>
        <p:txBody>
          <a:bodyPr/>
          <a:lstStyle/>
          <a:p>
            <a:r>
              <a:rPr lang="de-DE" dirty="0"/>
              <a:t>arbeitnehmerähnliche Rechtsverhältnis nach §§ 136 ff SGB IX zwischen dem Mitarbeiter und der Mainfränkische Werkstätten GmbH </a:t>
            </a:r>
            <a:r>
              <a:rPr lang="de-DE" dirty="0" smtClean="0"/>
              <a:t>bestehen</a:t>
            </a:r>
          </a:p>
          <a:p>
            <a:r>
              <a:rPr lang="de-DE" dirty="0" smtClean="0"/>
              <a:t>Kooperationsverhältnis </a:t>
            </a:r>
            <a:r>
              <a:rPr lang="de-DE" dirty="0"/>
              <a:t>begründet kein Arbeitsverhältnis im Sinne des allgemeinen </a:t>
            </a:r>
            <a:r>
              <a:rPr lang="de-DE" dirty="0" smtClean="0"/>
              <a:t>Arbeitsrechts &amp; unterliegt </a:t>
            </a:r>
            <a:r>
              <a:rPr lang="de-DE" dirty="0"/>
              <a:t>nicht den Bestimmungen des §1 AÜG (Arbeitnehmerüberlassungsgesetz und dem Mindestlohngesetz</a:t>
            </a:r>
            <a:r>
              <a:rPr lang="de-DE" dirty="0" smtClean="0"/>
              <a:t>)</a:t>
            </a:r>
          </a:p>
          <a:p>
            <a:r>
              <a:rPr lang="de-DE" dirty="0" smtClean="0"/>
              <a:t>Mitarbeiter gilt als </a:t>
            </a:r>
            <a:r>
              <a:rPr lang="de-DE" dirty="0"/>
              <a:t>voll erwerbsgemindert </a:t>
            </a:r>
            <a:r>
              <a:rPr lang="de-DE" dirty="0" smtClean="0"/>
              <a:t>und steht deshalb </a:t>
            </a:r>
            <a:r>
              <a:rPr lang="de-DE" dirty="0"/>
              <a:t>dem allgemeinen Arbeitsmarkt nicht zur </a:t>
            </a:r>
            <a:r>
              <a:rPr lang="de-DE" dirty="0" smtClean="0"/>
              <a:t>Verfügung</a:t>
            </a:r>
          </a:p>
          <a:p>
            <a:r>
              <a:rPr lang="de-DE" dirty="0" smtClean="0"/>
              <a:t>Sozialversicherungsrechtlich über MfW abgesichert</a:t>
            </a:r>
          </a:p>
          <a:p>
            <a:r>
              <a:rPr lang="de-DE" dirty="0" smtClean="0"/>
              <a:t>Lohn von Arbeitgeber gezahlt – Sachkostenrechnung an MfW (7% </a:t>
            </a:r>
            <a:r>
              <a:rPr lang="de-DE" dirty="0" err="1" smtClean="0"/>
              <a:t>Mwst.</a:t>
            </a:r>
            <a:r>
              <a:rPr lang="de-DE" dirty="0" smtClean="0"/>
              <a:t>)</a:t>
            </a:r>
          </a:p>
          <a:p>
            <a:endParaRPr lang="de-DE" dirty="0"/>
          </a:p>
        </p:txBody>
      </p:sp>
      <p:sp>
        <p:nvSpPr>
          <p:cNvPr id="4" name="Foliennummernplatzhalter 3"/>
          <p:cNvSpPr>
            <a:spLocks noGrp="1"/>
          </p:cNvSpPr>
          <p:nvPr>
            <p:ph type="sldNum" sz="quarter" idx="12"/>
          </p:nvPr>
        </p:nvSpPr>
        <p:spPr/>
        <p:txBody>
          <a:bodyPr/>
          <a:lstStyle/>
          <a:p>
            <a:fld id="{5F3F042E-1934-4A26-A6EB-C7A5F3015112}" type="slidenum">
              <a:rPr lang="de-DE" smtClean="0">
                <a:solidFill>
                  <a:srgbClr val="367AB7"/>
                </a:solidFill>
              </a:rPr>
              <a:pPr/>
              <a:t>24</a:t>
            </a:fld>
            <a:endParaRPr lang="de-DE">
              <a:solidFill>
                <a:srgbClr val="367AB7"/>
              </a:solidFill>
            </a:endParaRPr>
          </a:p>
        </p:txBody>
      </p:sp>
    </p:spTree>
    <p:extLst>
      <p:ext uri="{BB962C8B-B14F-4D97-AF65-F5344CB8AC3E}">
        <p14:creationId xmlns:p14="http://schemas.microsoft.com/office/powerpoint/2010/main" val="19201609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V:\Fachbereich betriebliche Inklusion\00_Mitarbeiter\Bilder der Teilnehmer\Liebl,Jonas\DSC0837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76971" y="2656480"/>
            <a:ext cx="5930900" cy="3936089"/>
          </a:xfrm>
          <a:prstGeom prst="rect">
            <a:avLst/>
          </a:prstGeom>
          <a:noFill/>
          <a:extLst>
            <a:ext uri="{909E8E84-426E-40DD-AFC4-6F175D3DCCD1}">
              <a14:hiddenFill xmlns:a14="http://schemas.microsoft.com/office/drawing/2010/main">
                <a:solidFill>
                  <a:srgbClr val="FFFFFF"/>
                </a:solidFill>
              </a14:hiddenFill>
            </a:ext>
          </a:extLst>
        </p:spPr>
      </p:pic>
      <p:sp>
        <p:nvSpPr>
          <p:cNvPr id="4" name="Inhaltsplatzhalter 3"/>
          <p:cNvSpPr>
            <a:spLocks noGrp="1"/>
          </p:cNvSpPr>
          <p:nvPr>
            <p:ph sz="half" idx="2"/>
          </p:nvPr>
        </p:nvSpPr>
        <p:spPr>
          <a:xfrm>
            <a:off x="609409" y="484190"/>
            <a:ext cx="4184035" cy="5540690"/>
          </a:xfrm>
        </p:spPr>
        <p:txBody>
          <a:bodyPr>
            <a:normAutofit fontScale="92500" lnSpcReduction="20000"/>
          </a:bodyPr>
          <a:lstStyle/>
          <a:p>
            <a:pPr marL="0" indent="0">
              <a:buNone/>
            </a:pPr>
            <a:r>
              <a:rPr lang="de-DE" b="1" u="sng" dirty="0" smtClean="0"/>
              <a:t>Stand Oktober2017</a:t>
            </a:r>
          </a:p>
          <a:p>
            <a:r>
              <a:rPr lang="de-DE" dirty="0" smtClean="0"/>
              <a:t>110 Erstgespräche</a:t>
            </a:r>
          </a:p>
          <a:p>
            <a:r>
              <a:rPr lang="de-DE" dirty="0" smtClean="0"/>
              <a:t>Ca.85 </a:t>
            </a:r>
            <a:r>
              <a:rPr lang="de-DE" dirty="0"/>
              <a:t>TN durchschnittlich </a:t>
            </a:r>
            <a:r>
              <a:rPr lang="de-DE" dirty="0" smtClean="0"/>
              <a:t>im Projekt</a:t>
            </a:r>
          </a:p>
          <a:p>
            <a:r>
              <a:rPr lang="de-DE" dirty="0" smtClean="0"/>
              <a:t>50 Kooperationsvereinbarungen</a:t>
            </a:r>
          </a:p>
          <a:p>
            <a:r>
              <a:rPr lang="de-DE" dirty="0" smtClean="0"/>
              <a:t>Netzwerk von ca.250 Arbeitgebern</a:t>
            </a:r>
          </a:p>
          <a:p>
            <a:r>
              <a:rPr lang="de-DE" dirty="0" smtClean="0"/>
              <a:t>Vernetzung mit allen </a:t>
            </a:r>
            <a:r>
              <a:rPr lang="de-DE" dirty="0"/>
              <a:t>L</a:t>
            </a:r>
            <a:r>
              <a:rPr lang="de-DE" dirty="0" smtClean="0"/>
              <a:t>andräten und Bürgermeistern der Regionen</a:t>
            </a:r>
          </a:p>
          <a:p>
            <a:r>
              <a:rPr lang="de-DE" dirty="0" smtClean="0"/>
              <a:t>Kooperationsvereinbarung IHK</a:t>
            </a:r>
          </a:p>
          <a:p>
            <a:r>
              <a:rPr lang="de-DE" dirty="0" smtClean="0"/>
              <a:t>Zusammenarbeit mit namenhaften AG Universität Würzburg, Stadt Würzburg, Knauf, Kneipp, </a:t>
            </a:r>
            <a:r>
              <a:rPr lang="de-DE" dirty="0" err="1" smtClean="0"/>
              <a:t>Warema</a:t>
            </a:r>
            <a:r>
              <a:rPr lang="de-DE" dirty="0" smtClean="0"/>
              <a:t>, etc. </a:t>
            </a:r>
          </a:p>
          <a:p>
            <a:r>
              <a:rPr lang="de-DE" dirty="0" smtClean="0"/>
              <a:t>Vernetzung in Gremien der Behindertenhilfe (WÜSL, Behindertenbeirat)</a:t>
            </a:r>
          </a:p>
          <a:p>
            <a:r>
              <a:rPr lang="de-DE" dirty="0" smtClean="0"/>
              <a:t>Partner bei Veranstaltungen: Würzburg Wertevoll, </a:t>
            </a:r>
            <a:r>
              <a:rPr lang="de-DE" dirty="0" err="1" smtClean="0"/>
              <a:t>Beckhäuser</a:t>
            </a:r>
            <a:r>
              <a:rPr lang="de-DE" dirty="0" smtClean="0"/>
              <a:t> Personalforum, Fachtag Inklusion FHWS, Stadtmarketing KT, Barcatta, Universität Würzburg, etc…..</a:t>
            </a:r>
          </a:p>
        </p:txBody>
      </p:sp>
      <p:sp>
        <p:nvSpPr>
          <p:cNvPr id="5" name="Foliennummernplatzhalter 4"/>
          <p:cNvSpPr>
            <a:spLocks noGrp="1"/>
          </p:cNvSpPr>
          <p:nvPr>
            <p:ph type="sldNum" sz="quarter" idx="12"/>
          </p:nvPr>
        </p:nvSpPr>
        <p:spPr/>
        <p:txBody>
          <a:bodyPr/>
          <a:lstStyle/>
          <a:p>
            <a:fld id="{5F3F042E-1934-4A26-A6EB-C7A5F3015112}" type="slidenum">
              <a:rPr lang="de-DE" smtClean="0">
                <a:solidFill>
                  <a:srgbClr val="367AB7"/>
                </a:solidFill>
              </a:rPr>
              <a:pPr/>
              <a:t>25</a:t>
            </a:fld>
            <a:endParaRPr lang="de-DE">
              <a:solidFill>
                <a:srgbClr val="367AB7"/>
              </a:solidFill>
            </a:endParaRPr>
          </a:p>
        </p:txBody>
      </p:sp>
      <p:pic>
        <p:nvPicPr>
          <p:cNvPr id="7"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4409476" y="354045"/>
            <a:ext cx="3622676" cy="32397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3473154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p:cNvSpPr txBox="1">
            <a:spLocks/>
          </p:cNvSpPr>
          <p:nvPr/>
        </p:nvSpPr>
        <p:spPr>
          <a:xfrm>
            <a:off x="6451600" y="3754682"/>
            <a:ext cx="5016629" cy="1984505"/>
          </a:xfrm>
          <a:prstGeom prst="rect">
            <a:avLst/>
          </a:prstGeom>
        </p:spPr>
        <p:txBody>
          <a:bodyPr vert="horz" lIns="91440" tIns="45720" rIns="91440" bIns="45720" rtlCol="0" anchor="b">
            <a:noAutofit/>
          </a:bodyPr>
          <a:lstStyle>
            <a:lvl1pPr algn="r" defTabSz="457200" rtl="0" eaLnBrk="1" latinLnBrk="0" hangingPunct="1">
              <a:spcBef>
                <a:spcPct val="0"/>
              </a:spcBef>
              <a:buNone/>
              <a:defRPr sz="5400" kern="1200" baseline="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de-DE" sz="1600" dirty="0" smtClean="0"/>
              <a:t>Unser Kontakt:</a:t>
            </a:r>
          </a:p>
          <a:p>
            <a:pPr algn="l"/>
            <a:r>
              <a:rPr lang="de-DE" sz="1600" dirty="0" err="1" smtClean="0"/>
              <a:t>INklusiv</a:t>
            </a:r>
            <a:r>
              <a:rPr lang="de-DE" sz="1600" dirty="0" smtClean="0"/>
              <a:t>! Gemeinsam arbeiten</a:t>
            </a:r>
          </a:p>
          <a:p>
            <a:pPr algn="l"/>
            <a:r>
              <a:rPr lang="de-DE" sz="1600" dirty="0" smtClean="0"/>
              <a:t>Reuerergasse 4, 97070 Würzburg</a:t>
            </a:r>
          </a:p>
          <a:p>
            <a:pPr algn="l"/>
            <a:r>
              <a:rPr lang="de-DE" sz="1600" dirty="0" smtClean="0"/>
              <a:t>Telefon: 09314679573-4</a:t>
            </a:r>
          </a:p>
          <a:p>
            <a:pPr algn="l"/>
            <a:r>
              <a:rPr lang="de-DE" sz="1600" dirty="0" smtClean="0"/>
              <a:t>Fax 09314679573-9</a:t>
            </a:r>
          </a:p>
          <a:p>
            <a:pPr algn="l"/>
            <a:r>
              <a:rPr lang="de-DE" sz="1600" dirty="0" smtClean="0">
                <a:hlinkClick r:id="rId2"/>
              </a:rPr>
              <a:t>info@arbeiten-inklusiv.com</a:t>
            </a:r>
            <a:endParaRPr lang="de-DE" sz="1600" dirty="0" smtClean="0"/>
          </a:p>
          <a:p>
            <a:pPr algn="l"/>
            <a:endParaRPr lang="de-DE" sz="1600" dirty="0"/>
          </a:p>
          <a:p>
            <a:pPr algn="l"/>
            <a:r>
              <a:rPr lang="de-DE" sz="1600" dirty="0" smtClean="0">
                <a:hlinkClick r:id="rId3"/>
              </a:rPr>
              <a:t>www.inklusiv-gemeinsam-arbeiten.de</a:t>
            </a:r>
            <a:r>
              <a:rPr lang="de-DE" sz="1600" dirty="0" smtClean="0"/>
              <a:t> </a:t>
            </a:r>
            <a:endParaRPr lang="de-DE" sz="2800" dirty="0" smtClean="0"/>
          </a:p>
        </p:txBody>
      </p:sp>
      <p:sp>
        <p:nvSpPr>
          <p:cNvPr id="5" name="Titel 1"/>
          <p:cNvSpPr txBox="1">
            <a:spLocks/>
          </p:cNvSpPr>
          <p:nvPr/>
        </p:nvSpPr>
        <p:spPr>
          <a:xfrm>
            <a:off x="677335" y="609600"/>
            <a:ext cx="8596668" cy="1584960"/>
          </a:xfrm>
          <a:prstGeom prst="rect">
            <a:avLst/>
          </a:prstGeom>
        </p:spPr>
        <p:txBody>
          <a:bodyPr vert="horz" lIns="91440" tIns="45720" rIns="91440" bIns="45720" rtlCol="0" anchor="b">
            <a:normAutofit fontScale="67500" lnSpcReduction="20000"/>
          </a:bodyPr>
          <a:lstStyle>
            <a:lvl1pPr algn="r" defTabSz="457200" rtl="0" eaLnBrk="1" latinLnBrk="0" hangingPunct="1">
              <a:spcBef>
                <a:spcPct val="0"/>
              </a:spcBef>
              <a:buNone/>
              <a:defRPr sz="5400" kern="1200" baseline="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de-DE" dirty="0" smtClean="0"/>
              <a:t>Inklusion ist kein Expertenthema – Inklusion ist Aufgabe des Gemeinwesens und der Region </a:t>
            </a:r>
            <a:endParaRPr lang="de-DE" dirty="0"/>
          </a:p>
        </p:txBody>
      </p:sp>
      <p:pic>
        <p:nvPicPr>
          <p:cNvPr id="1026" name="Picture 2" descr="V:\Fachbereich betriebliche Inklusion\07_Öffentlichkeitsarbeit\Media\_Bilder Fotoshooting\2017-10-12_Shooting_Team-Inklusiv\IMG_1089.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71235" y="2670948"/>
            <a:ext cx="4507645" cy="30050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433959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txBox="1">
            <a:spLocks/>
          </p:cNvSpPr>
          <p:nvPr/>
        </p:nvSpPr>
        <p:spPr>
          <a:xfrm>
            <a:off x="941494" y="1327470"/>
            <a:ext cx="8934025" cy="4778690"/>
          </a:xfrm>
          <a:prstGeom prst="rect">
            <a:avLst/>
          </a:prstGeom>
        </p:spPr>
        <p:txBody>
          <a:bodyPr vert="horz" lIns="91440" tIns="45720" rIns="91440" bIns="45720" rtlCol="0" anchor="t">
            <a:normAutofit/>
          </a:bodyPr>
          <a:lstStyle>
            <a:lvl1pPr marL="0" indent="0" algn="r" defTabSz="457200" rtl="0" eaLnBrk="1" latinLnBrk="0" hangingPunct="1">
              <a:spcBef>
                <a:spcPts val="1000"/>
              </a:spcBef>
              <a:spcAft>
                <a:spcPts val="0"/>
              </a:spcAft>
              <a:buClr>
                <a:schemeClr val="accent1"/>
              </a:buClr>
              <a:buSzPct val="80000"/>
              <a:buFont typeface="Wingdings 3" charset="2"/>
              <a:buNone/>
              <a:defRPr sz="1800" kern="1200" baseline="0">
                <a:solidFill>
                  <a:schemeClr val="tx1">
                    <a:lumMod val="50000"/>
                    <a:lumOff val="50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9pPr>
          </a:lstStyle>
          <a:p>
            <a:pPr algn="l"/>
            <a:r>
              <a:rPr lang="de-DE" b="1" dirty="0">
                <a:solidFill>
                  <a:schemeClr val="accent1"/>
                </a:solidFill>
              </a:rPr>
              <a:t>Mainfränkische Werkstätten </a:t>
            </a:r>
          </a:p>
          <a:p>
            <a:pPr marL="342900" indent="-342900" algn="l">
              <a:lnSpc>
                <a:spcPct val="80000"/>
              </a:lnSpc>
              <a:buFont typeface="Wingdings 3" charset="2"/>
              <a:buChar char=""/>
              <a:defRPr/>
            </a:pPr>
            <a:r>
              <a:rPr lang="de-DE" dirty="0" smtClean="0">
                <a:solidFill>
                  <a:schemeClr val="tx1">
                    <a:lumMod val="75000"/>
                    <a:lumOff val="25000"/>
                  </a:schemeClr>
                </a:solidFill>
              </a:rPr>
              <a:t>Gründung </a:t>
            </a:r>
            <a:r>
              <a:rPr lang="de-DE" dirty="0">
                <a:solidFill>
                  <a:schemeClr val="tx1">
                    <a:lumMod val="75000"/>
                    <a:lumOff val="25000"/>
                  </a:schemeClr>
                </a:solidFill>
              </a:rPr>
              <a:t>1973</a:t>
            </a:r>
          </a:p>
          <a:p>
            <a:pPr marL="342900" indent="-342900" algn="l">
              <a:lnSpc>
                <a:spcPct val="80000"/>
              </a:lnSpc>
              <a:buFont typeface="Wingdings 3" charset="2"/>
              <a:buChar char=""/>
              <a:defRPr/>
            </a:pPr>
            <a:r>
              <a:rPr lang="de-DE" dirty="0" smtClean="0">
                <a:solidFill>
                  <a:schemeClr val="tx1">
                    <a:lumMod val="75000"/>
                    <a:lumOff val="25000"/>
                  </a:schemeClr>
                </a:solidFill>
              </a:rPr>
              <a:t>Standorte 3 Landkreisen</a:t>
            </a:r>
          </a:p>
          <a:p>
            <a:pPr marL="342900" indent="-342900" algn="l">
              <a:lnSpc>
                <a:spcPct val="80000"/>
              </a:lnSpc>
              <a:buFont typeface="Wingdings 3" charset="2"/>
              <a:buChar char=""/>
              <a:defRPr/>
            </a:pPr>
            <a:endParaRPr lang="de-DE" dirty="0" smtClean="0">
              <a:solidFill>
                <a:srgbClr val="000000"/>
              </a:solidFill>
            </a:endParaRPr>
          </a:p>
          <a:p>
            <a:pPr algn="l">
              <a:lnSpc>
                <a:spcPct val="80000"/>
              </a:lnSpc>
              <a:tabLst>
                <a:tab pos="182563" algn="l"/>
              </a:tabLst>
              <a:defRPr/>
            </a:pPr>
            <a:r>
              <a:rPr lang="de-DE" b="1" dirty="0" smtClean="0">
                <a:solidFill>
                  <a:schemeClr val="accent1"/>
                </a:solidFill>
              </a:rPr>
              <a:t>In Zahlen</a:t>
            </a:r>
            <a:endParaRPr lang="de-DE" b="1" dirty="0">
              <a:solidFill>
                <a:schemeClr val="accent1"/>
              </a:solidFill>
            </a:endParaRPr>
          </a:p>
          <a:p>
            <a:pPr algn="l">
              <a:lnSpc>
                <a:spcPct val="80000"/>
              </a:lnSpc>
              <a:buFont typeface="Wingdings 3" charset="2"/>
              <a:buChar char=""/>
              <a:tabLst>
                <a:tab pos="3678238" algn="l"/>
              </a:tabLst>
              <a:defRPr/>
            </a:pPr>
            <a:r>
              <a:rPr lang="de-DE" dirty="0" smtClean="0">
                <a:solidFill>
                  <a:schemeClr val="tx1">
                    <a:lumMod val="65000"/>
                    <a:lumOff val="35000"/>
                  </a:schemeClr>
                </a:solidFill>
              </a:rPr>
              <a:t> </a:t>
            </a:r>
            <a:r>
              <a:rPr lang="de-DE" dirty="0" smtClean="0">
                <a:solidFill>
                  <a:schemeClr val="tx1">
                    <a:lumMod val="75000"/>
                    <a:lumOff val="25000"/>
                  </a:schemeClr>
                </a:solidFill>
              </a:rPr>
              <a:t>Werkstatt </a:t>
            </a:r>
            <a:r>
              <a:rPr lang="de-DE" dirty="0">
                <a:solidFill>
                  <a:schemeClr val="tx1">
                    <a:lumMod val="75000"/>
                    <a:lumOff val="25000"/>
                  </a:schemeClr>
                </a:solidFill>
              </a:rPr>
              <a:t>/ Tafö– Mitarbeiter 	:		1400</a:t>
            </a:r>
          </a:p>
          <a:p>
            <a:pPr algn="l">
              <a:lnSpc>
                <a:spcPct val="80000"/>
              </a:lnSpc>
              <a:buFont typeface="Wingdings 3" charset="2"/>
              <a:buChar char=""/>
              <a:tabLst>
                <a:tab pos="3678238" algn="l"/>
                <a:tab pos="4124325" algn="l"/>
              </a:tabLst>
              <a:defRPr/>
            </a:pPr>
            <a:r>
              <a:rPr lang="de-DE" dirty="0">
                <a:solidFill>
                  <a:schemeClr val="tx1">
                    <a:lumMod val="75000"/>
                    <a:lumOff val="25000"/>
                  </a:schemeClr>
                </a:solidFill>
              </a:rPr>
              <a:t> Wohnplätze	:		300</a:t>
            </a:r>
          </a:p>
          <a:p>
            <a:pPr algn="l">
              <a:lnSpc>
                <a:spcPct val="80000"/>
              </a:lnSpc>
              <a:buFont typeface="Wingdings 3" charset="2"/>
              <a:buChar char=""/>
              <a:defRPr/>
            </a:pPr>
            <a:r>
              <a:rPr lang="de-DE" dirty="0">
                <a:solidFill>
                  <a:schemeClr val="tx1">
                    <a:lumMod val="75000"/>
                    <a:lumOff val="25000"/>
                  </a:schemeClr>
                </a:solidFill>
              </a:rPr>
              <a:t> Personal (inkl. Tochterfirmen)	:		860</a:t>
            </a:r>
          </a:p>
          <a:p>
            <a:pPr algn="l" defTabSz="263525">
              <a:lnSpc>
                <a:spcPct val="80000"/>
              </a:lnSpc>
              <a:buFont typeface="Wingdings 3" charset="2"/>
              <a:buChar char=""/>
              <a:tabLst>
                <a:tab pos="182563" algn="l"/>
                <a:tab pos="3230563" algn="l"/>
                <a:tab pos="3678238" algn="l"/>
              </a:tabLst>
              <a:defRPr/>
            </a:pPr>
            <a:r>
              <a:rPr lang="de-DE" dirty="0">
                <a:solidFill>
                  <a:schemeClr val="tx1">
                    <a:lumMod val="75000"/>
                    <a:lumOff val="25000"/>
                  </a:schemeClr>
                </a:solidFill>
              </a:rPr>
              <a:t> Umsatz  (inkl. Tochterfirmen)	:			 16 Mio. €</a:t>
            </a:r>
          </a:p>
          <a:p>
            <a:pPr algn="l" defTabSz="263525">
              <a:lnSpc>
                <a:spcPct val="80000"/>
              </a:lnSpc>
              <a:buFont typeface="Wingdings 3" charset="2"/>
              <a:buChar char=""/>
              <a:tabLst>
                <a:tab pos="182563" algn="l"/>
                <a:tab pos="3230563" algn="l"/>
                <a:tab pos="3678238" algn="l"/>
              </a:tabLst>
              <a:defRPr/>
            </a:pPr>
            <a:r>
              <a:rPr lang="de-DE" dirty="0">
                <a:solidFill>
                  <a:schemeClr val="tx1">
                    <a:lumMod val="75000"/>
                    <a:lumOff val="25000"/>
                  </a:schemeClr>
                </a:solidFill>
              </a:rPr>
              <a:t> Finanzvolumen (p.a.):						 55 Mio. €</a:t>
            </a:r>
          </a:p>
          <a:p>
            <a:pPr algn="l" defTabSz="263525">
              <a:lnSpc>
                <a:spcPct val="80000"/>
              </a:lnSpc>
              <a:tabLst>
                <a:tab pos="182563" algn="l"/>
                <a:tab pos="3230563" algn="l"/>
                <a:tab pos="3678238" algn="l"/>
              </a:tabLst>
              <a:defRPr/>
            </a:pPr>
            <a:r>
              <a:rPr lang="de-DE" dirty="0">
                <a:solidFill>
                  <a:schemeClr val="tx1">
                    <a:lumMod val="75000"/>
                    <a:lumOff val="25000"/>
                  </a:schemeClr>
                </a:solidFill>
              </a:rPr>
              <a:t/>
            </a:r>
            <a:br>
              <a:rPr lang="de-DE" dirty="0">
                <a:solidFill>
                  <a:schemeClr val="tx1">
                    <a:lumMod val="75000"/>
                    <a:lumOff val="25000"/>
                  </a:schemeClr>
                </a:solidFill>
              </a:rPr>
            </a:br>
            <a:r>
              <a:rPr lang="de-DE" dirty="0">
                <a:solidFill>
                  <a:schemeClr val="tx1">
                    <a:lumMod val="75000"/>
                    <a:lumOff val="25000"/>
                  </a:schemeClr>
                </a:solidFill>
              </a:rPr>
              <a:t>	</a:t>
            </a:r>
          </a:p>
          <a:p>
            <a:pPr algn="l" defTabSz="263525">
              <a:lnSpc>
                <a:spcPct val="80000"/>
              </a:lnSpc>
              <a:buFont typeface="Wingdings 3" charset="2"/>
              <a:buChar char=""/>
              <a:tabLst>
                <a:tab pos="182563" algn="l"/>
              </a:tabLst>
              <a:defRPr/>
            </a:pPr>
            <a:endParaRPr lang="de-DE" dirty="0" smtClean="0">
              <a:solidFill>
                <a:srgbClr val="000000"/>
              </a:solidFill>
            </a:endParaRPr>
          </a:p>
          <a:p>
            <a:pPr algn="l" defTabSz="263525">
              <a:lnSpc>
                <a:spcPct val="80000"/>
              </a:lnSpc>
              <a:buFont typeface="Wingdings 3" charset="2"/>
              <a:buChar char=""/>
              <a:tabLst>
                <a:tab pos="182563" algn="l"/>
              </a:tabLst>
              <a:defRPr/>
            </a:pPr>
            <a:endParaRPr lang="de-DE" dirty="0" smtClean="0">
              <a:solidFill>
                <a:srgbClr val="000000"/>
              </a:solidFill>
            </a:endParaRPr>
          </a:p>
          <a:p>
            <a:endParaRPr lang="de-DE" dirty="0" smtClean="0"/>
          </a:p>
          <a:p>
            <a:endParaRPr lang="de-DE" dirty="0" smtClean="0"/>
          </a:p>
          <a:p>
            <a:endParaRPr lang="de-DE" dirty="0" smtClean="0"/>
          </a:p>
          <a:p>
            <a:endParaRPr lang="de-DE" dirty="0" smtClean="0"/>
          </a:p>
          <a:p>
            <a:endParaRPr lang="de-DE" dirty="0" smtClean="0"/>
          </a:p>
          <a:p>
            <a:endParaRPr lang="de-DE" dirty="0" smtClean="0"/>
          </a:p>
        </p:txBody>
      </p:sp>
      <p:sp>
        <p:nvSpPr>
          <p:cNvPr id="8" name="Titel 1"/>
          <p:cNvSpPr txBox="1">
            <a:spLocks/>
          </p:cNvSpPr>
          <p:nvPr/>
        </p:nvSpPr>
        <p:spPr>
          <a:xfrm>
            <a:off x="2385773" y="121920"/>
            <a:ext cx="4715826" cy="904240"/>
          </a:xfrm>
          <a:prstGeom prst="rect">
            <a:avLst/>
          </a:prstGeom>
        </p:spPr>
        <p:txBody>
          <a:bodyPr vert="horz" lIns="91440" tIns="45720" rIns="91440" bIns="45720" rtlCol="0" anchor="b">
            <a:normAutofit lnSpcReduction="10000"/>
          </a:bodyPr>
          <a:lstStyle>
            <a:lvl1pPr algn="r" defTabSz="457200" rtl="0" eaLnBrk="1" latinLnBrk="0" hangingPunct="1">
              <a:spcBef>
                <a:spcPct val="0"/>
              </a:spcBef>
              <a:buNone/>
              <a:defRPr sz="5400" kern="1200" baseline="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de-DE" sz="2800" dirty="0" smtClean="0"/>
              <a:t>Die Unternehmensgruppe</a:t>
            </a:r>
          </a:p>
          <a:p>
            <a:pPr algn="l"/>
            <a:r>
              <a:rPr lang="de-DE" sz="2800" dirty="0" smtClean="0"/>
              <a:t>Mainfränkische Werkstätten</a:t>
            </a:r>
            <a:endParaRPr lang="de-DE" sz="2800" dirty="0"/>
          </a:p>
        </p:txBody>
      </p:sp>
      <p:sp>
        <p:nvSpPr>
          <p:cNvPr id="4" name="Rechteck 3"/>
          <p:cNvSpPr/>
          <p:nvPr/>
        </p:nvSpPr>
        <p:spPr>
          <a:xfrm>
            <a:off x="195385" y="5533292"/>
            <a:ext cx="2039815" cy="110978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5" name="Picture 2"/>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backgroundRemoval t="6238" b="91813" l="18316" r="94714"/>
                    </a14:imgEffect>
                  </a14:imgLayer>
                </a14:imgProps>
              </a:ext>
              <a:ext uri="{28A0092B-C50C-407E-A947-70E740481C1C}">
                <a14:useLocalDpi xmlns:a14="http://schemas.microsoft.com/office/drawing/2010/main" val="0"/>
              </a:ext>
            </a:extLst>
          </a:blip>
          <a:srcRect l="14956" t="6068" r="4883" b="8937"/>
          <a:stretch/>
        </p:blipFill>
        <p:spPr bwMode="auto">
          <a:xfrm>
            <a:off x="6226922" y="651959"/>
            <a:ext cx="5419167" cy="543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descr="C:\Users\theresa.bloechl\Desktop\Logos\Logo MfW grün_Microsoft Office.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1593" y="5803108"/>
            <a:ext cx="3443502" cy="8313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599205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Inhaltsplatzhalter 4"/>
          <p:cNvGraphicFramePr>
            <a:graphicFrameLocks/>
          </p:cNvGraphicFramePr>
          <p:nvPr>
            <p:extLst/>
          </p:nvPr>
        </p:nvGraphicFramePr>
        <p:xfrm>
          <a:off x="778935" y="1462674"/>
          <a:ext cx="1910144" cy="370840"/>
        </p:xfrm>
        <a:graphic>
          <a:graphicData uri="http://schemas.openxmlformats.org/drawingml/2006/table">
            <a:tbl>
              <a:tblPr bandRow="1">
                <a:tableStyleId>{5C22544A-7EE6-4342-B048-85BDC9FD1C3A}</a:tableStyleId>
              </a:tblPr>
              <a:tblGrid>
                <a:gridCol w="1910144">
                  <a:extLst>
                    <a:ext uri="{9D8B030D-6E8A-4147-A177-3AD203B41FA5}">
                      <a16:colId xmlns="" xmlns:a16="http://schemas.microsoft.com/office/drawing/2014/main" val="20000"/>
                    </a:ext>
                  </a:extLst>
                </a:gridCol>
              </a:tblGrid>
              <a:tr h="370840">
                <a:tc>
                  <a:txBody>
                    <a:bodyPr/>
                    <a:lstStyle/>
                    <a:p>
                      <a:pPr algn="r"/>
                      <a:endParaRPr lang="de-DE" sz="1400" b="0" dirty="0"/>
                    </a:p>
                  </a:txBody>
                  <a:tcPr>
                    <a:noFill/>
                  </a:tcPr>
                </a:tc>
                <a:extLst>
                  <a:ext uri="{0D108BD9-81ED-4DB2-BD59-A6C34878D82A}">
                    <a16:rowId xmlns="" xmlns:a16="http://schemas.microsoft.com/office/drawing/2014/main" val="10000"/>
                  </a:ext>
                </a:extLst>
              </a:tr>
            </a:tbl>
          </a:graphicData>
        </a:graphic>
      </p:graphicFrame>
      <p:sp>
        <p:nvSpPr>
          <p:cNvPr id="11" name="Titel 1"/>
          <p:cNvSpPr txBox="1">
            <a:spLocks/>
          </p:cNvSpPr>
          <p:nvPr/>
        </p:nvSpPr>
        <p:spPr>
          <a:xfrm>
            <a:off x="1073288" y="311428"/>
            <a:ext cx="8596668" cy="1320800"/>
          </a:xfrm>
          <a:prstGeom prst="rect">
            <a:avLst/>
          </a:prstGeom>
        </p:spPr>
        <p:txBody>
          <a:bodyPr vert="horz" lIns="91440" tIns="45720" rIns="91440" bIns="45720" rtlCol="0" anchor="b">
            <a:normAutofit fontScale="60000" lnSpcReduction="20000"/>
          </a:bodyPr>
          <a:lstStyle>
            <a:lvl1pPr algn="r" defTabSz="457200" rtl="0" eaLnBrk="1" latinLnBrk="0" hangingPunct="1">
              <a:spcBef>
                <a:spcPct val="0"/>
              </a:spcBef>
              <a:buNone/>
              <a:defRPr sz="5400" kern="1200" baseline="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de-DE" dirty="0"/>
              <a:t>Arbeiten in der Werkstatt</a:t>
            </a:r>
          </a:p>
          <a:p>
            <a:pPr algn="l"/>
            <a:r>
              <a:rPr lang="de-DE" dirty="0"/>
              <a:t/>
            </a:r>
            <a:br>
              <a:rPr lang="de-DE" dirty="0"/>
            </a:br>
            <a:endParaRPr lang="de-DE" dirty="0"/>
          </a:p>
        </p:txBody>
      </p:sp>
      <p:pic>
        <p:nvPicPr>
          <p:cNvPr id="1026" name="Picture 2" descr="O:\03_Print-Maßnahmen\Kundenbroschüren\Mainfränkische Werkstätten\Bilder Kundenbroschüre\Verpackung\zentrales Bild 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74190" y="1352141"/>
            <a:ext cx="2572678" cy="1704097"/>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O:\03_Print-Maßnahmen\Kundenbroschüren\Mainfränkische Werkstätten\Bilder Kundenbroschüre\Elektro\Close-up\DSC_521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46868" y="1362280"/>
            <a:ext cx="2420486" cy="169395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O:\03_Print-Maßnahmen\Kundenbroschüren\Mainfränkische Werkstätten\Bilder Kundenbroschüre\Metallbearbeitung\zentrales Bild 1.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474190" y="3053492"/>
            <a:ext cx="2572678" cy="1716218"/>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O:\03_Print-Maßnahmen\Kundenbroschüren\Mainfränkische Werkstätten\Bilder Kundenbroschüre\Holzbearbeitung\Close-up\DSC_6642.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046869" y="3056238"/>
            <a:ext cx="2420486" cy="1713472"/>
          </a:xfrm>
          <a:prstGeom prst="rect">
            <a:avLst/>
          </a:prstGeom>
          <a:noFill/>
          <a:extLst>
            <a:ext uri="{909E8E84-426E-40DD-AFC4-6F175D3DCCD1}">
              <a14:hiddenFill xmlns:a14="http://schemas.microsoft.com/office/drawing/2010/main">
                <a:solidFill>
                  <a:srgbClr val="FFFFFF"/>
                </a:solidFill>
              </a14:hiddenFill>
            </a:ext>
          </a:extLst>
        </p:spPr>
      </p:pic>
      <p:sp>
        <p:nvSpPr>
          <p:cNvPr id="9" name="Inhaltsplatzhalter 2"/>
          <p:cNvSpPr txBox="1">
            <a:spLocks/>
          </p:cNvSpPr>
          <p:nvPr/>
        </p:nvSpPr>
        <p:spPr>
          <a:xfrm>
            <a:off x="1073288" y="1370445"/>
            <a:ext cx="3400902" cy="3343236"/>
          </a:xfrm>
          <a:prstGeom prst="rect">
            <a:avLst/>
          </a:prstGeom>
        </p:spPr>
        <p:txBody>
          <a:bodyPr vert="horz" lIns="91440" tIns="45720" rIns="91440" bIns="45720" rtlCol="0" anchor="t">
            <a:noAutofit/>
          </a:bodyPr>
          <a:lstStyle>
            <a:lvl1pPr marL="0" indent="0" algn="r" defTabSz="457200" rtl="0" eaLnBrk="1" latinLnBrk="0" hangingPunct="1">
              <a:spcBef>
                <a:spcPts val="1000"/>
              </a:spcBef>
              <a:spcAft>
                <a:spcPts val="0"/>
              </a:spcAft>
              <a:buClr>
                <a:schemeClr val="accent1"/>
              </a:buClr>
              <a:buSzPct val="80000"/>
              <a:buFont typeface="Wingdings 3" charset="2"/>
              <a:buNone/>
              <a:defRPr sz="1800" kern="1200" baseline="0">
                <a:solidFill>
                  <a:schemeClr val="tx1">
                    <a:lumMod val="50000"/>
                    <a:lumOff val="50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9pPr>
          </a:lstStyle>
          <a:p>
            <a:pPr algn="l">
              <a:lnSpc>
                <a:spcPct val="80000"/>
              </a:lnSpc>
              <a:tabLst>
                <a:tab pos="182563" algn="l"/>
              </a:tabLst>
              <a:defRPr/>
            </a:pPr>
            <a:r>
              <a:rPr lang="de-DE" b="1" dirty="0">
                <a:solidFill>
                  <a:schemeClr val="accent1"/>
                </a:solidFill>
              </a:rPr>
              <a:t>Arbeitsfelder</a:t>
            </a:r>
          </a:p>
          <a:p>
            <a:pPr algn="l">
              <a:lnSpc>
                <a:spcPct val="80000"/>
              </a:lnSpc>
              <a:tabLst>
                <a:tab pos="182563" algn="l"/>
              </a:tabLst>
              <a:defRPr/>
            </a:pPr>
            <a:endParaRPr lang="de-DE" b="1" dirty="0">
              <a:solidFill>
                <a:schemeClr val="accent1"/>
              </a:solidFill>
            </a:endParaRPr>
          </a:p>
          <a:p>
            <a:pPr algn="l">
              <a:lnSpc>
                <a:spcPct val="80000"/>
              </a:lnSpc>
              <a:buFont typeface="Wingdings 3" charset="2"/>
              <a:buChar char=""/>
              <a:tabLst>
                <a:tab pos="3678238" algn="l"/>
              </a:tabLst>
              <a:defRPr/>
            </a:pPr>
            <a:r>
              <a:rPr lang="de-DE" dirty="0">
                <a:solidFill>
                  <a:schemeClr val="tx1">
                    <a:lumMod val="65000"/>
                    <a:lumOff val="35000"/>
                  </a:schemeClr>
                </a:solidFill>
              </a:rPr>
              <a:t> </a:t>
            </a:r>
            <a:r>
              <a:rPr lang="de-DE" dirty="0">
                <a:solidFill>
                  <a:schemeClr val="tx1">
                    <a:lumMod val="75000"/>
                    <a:lumOff val="25000"/>
                  </a:schemeClr>
                </a:solidFill>
              </a:rPr>
              <a:t>Montage und Verpackung</a:t>
            </a:r>
          </a:p>
          <a:p>
            <a:pPr algn="l">
              <a:lnSpc>
                <a:spcPct val="80000"/>
              </a:lnSpc>
              <a:buFont typeface="Wingdings 3" charset="2"/>
              <a:buChar char=""/>
              <a:tabLst>
                <a:tab pos="3678238" algn="l"/>
                <a:tab pos="4124325" algn="l"/>
              </a:tabLst>
              <a:defRPr/>
            </a:pPr>
            <a:r>
              <a:rPr lang="de-DE" dirty="0">
                <a:solidFill>
                  <a:schemeClr val="tx1">
                    <a:lumMod val="75000"/>
                    <a:lumOff val="25000"/>
                  </a:schemeClr>
                </a:solidFill>
              </a:rPr>
              <a:t> Manuelle Arbeitssysteme</a:t>
            </a:r>
          </a:p>
          <a:p>
            <a:pPr algn="l">
              <a:lnSpc>
                <a:spcPct val="80000"/>
              </a:lnSpc>
              <a:buFont typeface="Wingdings 3" charset="2"/>
              <a:buChar char=""/>
              <a:defRPr/>
            </a:pPr>
            <a:r>
              <a:rPr lang="de-DE" dirty="0">
                <a:solidFill>
                  <a:schemeClr val="tx1">
                    <a:lumMod val="75000"/>
                    <a:lumOff val="25000"/>
                  </a:schemeClr>
                </a:solidFill>
              </a:rPr>
              <a:t> Metallbearbeitung</a:t>
            </a:r>
          </a:p>
          <a:p>
            <a:pPr algn="l" defTabSz="263525">
              <a:lnSpc>
                <a:spcPct val="80000"/>
              </a:lnSpc>
              <a:buFont typeface="Wingdings 3" charset="2"/>
              <a:buChar char=""/>
              <a:tabLst>
                <a:tab pos="182563" algn="l"/>
                <a:tab pos="3230563" algn="l"/>
                <a:tab pos="3678238" algn="l"/>
              </a:tabLst>
              <a:defRPr/>
            </a:pPr>
            <a:r>
              <a:rPr lang="de-DE" dirty="0">
                <a:solidFill>
                  <a:schemeClr val="tx1">
                    <a:lumMod val="75000"/>
                    <a:lumOff val="25000"/>
                  </a:schemeClr>
                </a:solidFill>
              </a:rPr>
              <a:t>Aktenvernichtung</a:t>
            </a:r>
          </a:p>
          <a:p>
            <a:pPr algn="l" defTabSz="263525">
              <a:lnSpc>
                <a:spcPct val="80000"/>
              </a:lnSpc>
              <a:buFont typeface="Wingdings 3" charset="2"/>
              <a:buChar char=""/>
              <a:tabLst>
                <a:tab pos="182563" algn="l"/>
                <a:tab pos="3230563" algn="l"/>
                <a:tab pos="3678238" algn="l"/>
              </a:tabLst>
              <a:defRPr/>
            </a:pPr>
            <a:r>
              <a:rPr lang="de-DE" dirty="0">
                <a:solidFill>
                  <a:schemeClr val="tx1">
                    <a:lumMod val="75000"/>
                    <a:lumOff val="25000"/>
                  </a:schemeClr>
                </a:solidFill>
              </a:rPr>
              <a:t> Holzbearbeitung</a:t>
            </a:r>
          </a:p>
          <a:p>
            <a:pPr algn="l" defTabSz="263525">
              <a:lnSpc>
                <a:spcPct val="80000"/>
              </a:lnSpc>
              <a:buFont typeface="Wingdings 3" charset="2"/>
              <a:buChar char=""/>
              <a:tabLst>
                <a:tab pos="182563" algn="l"/>
                <a:tab pos="3230563" algn="l"/>
                <a:tab pos="3678238" algn="l"/>
              </a:tabLst>
              <a:defRPr/>
            </a:pPr>
            <a:r>
              <a:rPr lang="de-DE" dirty="0">
                <a:solidFill>
                  <a:schemeClr val="tx1">
                    <a:lumMod val="75000"/>
                    <a:lumOff val="25000"/>
                  </a:schemeClr>
                </a:solidFill>
              </a:rPr>
              <a:t>Kreativgruppe</a:t>
            </a:r>
          </a:p>
          <a:p>
            <a:pPr algn="l" defTabSz="263525">
              <a:lnSpc>
                <a:spcPct val="80000"/>
              </a:lnSpc>
              <a:buFont typeface="Wingdings 3" charset="2"/>
              <a:buChar char=""/>
              <a:tabLst>
                <a:tab pos="182563" algn="l"/>
                <a:tab pos="3230563" algn="l"/>
                <a:tab pos="3678238" algn="l"/>
              </a:tabLst>
              <a:defRPr/>
            </a:pPr>
            <a:r>
              <a:rPr lang="de-DE" dirty="0">
                <a:solidFill>
                  <a:schemeClr val="tx1">
                    <a:lumMod val="75000"/>
                    <a:lumOff val="25000"/>
                  </a:schemeClr>
                </a:solidFill>
              </a:rPr>
              <a:t>Elektrotechnik</a:t>
            </a:r>
          </a:p>
          <a:p>
            <a:pPr algn="l" defTabSz="263525">
              <a:lnSpc>
                <a:spcPct val="80000"/>
              </a:lnSpc>
              <a:buFont typeface="Wingdings 3" charset="2"/>
              <a:buChar char=""/>
              <a:tabLst>
                <a:tab pos="182563" algn="l"/>
                <a:tab pos="3230563" algn="l"/>
                <a:tab pos="3678238" algn="l"/>
              </a:tabLst>
              <a:defRPr/>
            </a:pPr>
            <a:r>
              <a:rPr lang="de-DE" dirty="0">
                <a:solidFill>
                  <a:schemeClr val="tx1">
                    <a:lumMod val="75000"/>
                    <a:lumOff val="25000"/>
                  </a:schemeClr>
                </a:solidFill>
              </a:rPr>
              <a:t>Druck</a:t>
            </a:r>
          </a:p>
          <a:p>
            <a:pPr algn="l" defTabSz="263525">
              <a:lnSpc>
                <a:spcPct val="80000"/>
              </a:lnSpc>
              <a:buFont typeface="Wingdings 3" charset="2"/>
              <a:buChar char=""/>
              <a:tabLst>
                <a:tab pos="182563" algn="l"/>
                <a:tab pos="3230563" algn="l"/>
                <a:tab pos="3678238" algn="l"/>
              </a:tabLst>
              <a:defRPr/>
            </a:pPr>
            <a:r>
              <a:rPr lang="de-DE" dirty="0">
                <a:solidFill>
                  <a:schemeClr val="tx1">
                    <a:lumMod val="75000"/>
                    <a:lumOff val="25000"/>
                  </a:schemeClr>
                </a:solidFill>
              </a:rPr>
              <a:t>EDV</a:t>
            </a:r>
          </a:p>
          <a:p>
            <a:pPr marL="342900" indent="-342900" algn="l">
              <a:lnSpc>
                <a:spcPct val="80000"/>
              </a:lnSpc>
              <a:buFont typeface="Wingdings 3" charset="2"/>
              <a:buChar char=""/>
              <a:defRPr/>
            </a:pPr>
            <a:endParaRPr lang="de-DE" dirty="0">
              <a:solidFill>
                <a:schemeClr val="tx1">
                  <a:lumMod val="75000"/>
                  <a:lumOff val="25000"/>
                </a:schemeClr>
              </a:solidFill>
            </a:endParaRPr>
          </a:p>
          <a:p>
            <a:pPr lvl="1" algn="l">
              <a:lnSpc>
                <a:spcPct val="80000"/>
              </a:lnSpc>
              <a:defRPr/>
            </a:pPr>
            <a:endParaRPr lang="de-DE" sz="1800" dirty="0">
              <a:solidFill>
                <a:schemeClr val="tx1">
                  <a:lumMod val="75000"/>
                  <a:lumOff val="25000"/>
                </a:schemeClr>
              </a:solidFill>
            </a:endParaRPr>
          </a:p>
          <a:p>
            <a:pPr marL="800100" lvl="1" indent="-342900" algn="l">
              <a:lnSpc>
                <a:spcPct val="80000"/>
              </a:lnSpc>
              <a:buFont typeface="Wingdings 3" charset="2"/>
              <a:buChar char=""/>
              <a:defRPr/>
            </a:pPr>
            <a:endParaRPr lang="de-DE" sz="1800" dirty="0">
              <a:solidFill>
                <a:schemeClr val="tx1">
                  <a:lumMod val="75000"/>
                  <a:lumOff val="25000"/>
                </a:schemeClr>
              </a:solidFill>
            </a:endParaRPr>
          </a:p>
          <a:p>
            <a:pPr marL="800100" lvl="1" indent="-342900" algn="l">
              <a:lnSpc>
                <a:spcPct val="80000"/>
              </a:lnSpc>
              <a:buFont typeface="Wingdings 3" charset="2"/>
              <a:buChar char=""/>
              <a:defRPr/>
            </a:pPr>
            <a:endParaRPr lang="de-DE" sz="1800" dirty="0">
              <a:solidFill>
                <a:schemeClr val="tx1">
                  <a:lumMod val="75000"/>
                  <a:lumOff val="25000"/>
                </a:schemeClr>
              </a:solidFill>
            </a:endParaRPr>
          </a:p>
          <a:p>
            <a:pPr marL="800100" lvl="1" indent="-342900" algn="l">
              <a:lnSpc>
                <a:spcPct val="80000"/>
              </a:lnSpc>
              <a:buFont typeface="Wingdings 3" charset="2"/>
              <a:buChar char=""/>
              <a:defRPr/>
            </a:pPr>
            <a:endParaRPr lang="de-DE" sz="1800" dirty="0">
              <a:solidFill>
                <a:schemeClr val="tx1">
                  <a:lumMod val="75000"/>
                  <a:lumOff val="25000"/>
                </a:schemeClr>
              </a:solidFill>
            </a:endParaRPr>
          </a:p>
          <a:p>
            <a:pPr marL="800100" lvl="1" indent="-342900" algn="l">
              <a:lnSpc>
                <a:spcPct val="80000"/>
              </a:lnSpc>
              <a:buFont typeface="Wingdings 3" charset="2"/>
              <a:buChar char=""/>
              <a:defRPr/>
            </a:pPr>
            <a:endParaRPr lang="de-DE" sz="1800" dirty="0">
              <a:solidFill>
                <a:schemeClr val="tx1">
                  <a:lumMod val="75000"/>
                  <a:lumOff val="25000"/>
                </a:schemeClr>
              </a:solidFill>
            </a:endParaRPr>
          </a:p>
          <a:p>
            <a:pPr algn="l">
              <a:lnSpc>
                <a:spcPct val="80000"/>
              </a:lnSpc>
              <a:tabLst>
                <a:tab pos="182563" algn="l"/>
              </a:tabLst>
              <a:defRPr/>
            </a:pPr>
            <a:r>
              <a:rPr lang="de-DE" dirty="0">
                <a:solidFill>
                  <a:srgbClr val="000000"/>
                </a:solidFill>
              </a:rPr>
              <a:t/>
            </a:r>
            <a:br>
              <a:rPr lang="de-DE" dirty="0">
                <a:solidFill>
                  <a:srgbClr val="000000"/>
                </a:solidFill>
              </a:rPr>
            </a:br>
            <a:r>
              <a:rPr lang="de-DE" dirty="0">
                <a:solidFill>
                  <a:srgbClr val="000000"/>
                </a:solidFill>
              </a:rPr>
              <a:t>	</a:t>
            </a:r>
          </a:p>
          <a:p>
            <a:pPr algn="l" defTabSz="263525">
              <a:lnSpc>
                <a:spcPct val="80000"/>
              </a:lnSpc>
              <a:tabLst>
                <a:tab pos="182563" algn="l"/>
                <a:tab pos="3230563" algn="l"/>
                <a:tab pos="3678238" algn="l"/>
              </a:tabLst>
              <a:defRPr/>
            </a:pPr>
            <a:r>
              <a:rPr lang="de-DE" dirty="0">
                <a:solidFill>
                  <a:schemeClr val="tx1">
                    <a:lumMod val="75000"/>
                    <a:lumOff val="25000"/>
                  </a:schemeClr>
                </a:solidFill>
              </a:rPr>
              <a:t/>
            </a:r>
            <a:br>
              <a:rPr lang="de-DE" dirty="0">
                <a:solidFill>
                  <a:schemeClr val="tx1">
                    <a:lumMod val="75000"/>
                    <a:lumOff val="25000"/>
                  </a:schemeClr>
                </a:solidFill>
              </a:rPr>
            </a:br>
            <a:r>
              <a:rPr lang="de-DE" dirty="0">
                <a:solidFill>
                  <a:schemeClr val="tx1">
                    <a:lumMod val="75000"/>
                    <a:lumOff val="25000"/>
                  </a:schemeClr>
                </a:solidFill>
              </a:rPr>
              <a:t>	</a:t>
            </a:r>
          </a:p>
          <a:p>
            <a:pPr algn="l" defTabSz="263525">
              <a:lnSpc>
                <a:spcPct val="80000"/>
              </a:lnSpc>
              <a:buFont typeface="Wingdings 3" charset="2"/>
              <a:buChar char=""/>
              <a:tabLst>
                <a:tab pos="182563" algn="l"/>
              </a:tabLst>
              <a:defRPr/>
            </a:pPr>
            <a:endParaRPr lang="de-DE" dirty="0">
              <a:solidFill>
                <a:srgbClr val="000000"/>
              </a:solidFill>
            </a:endParaRPr>
          </a:p>
          <a:p>
            <a:pPr algn="l" defTabSz="263525">
              <a:lnSpc>
                <a:spcPct val="80000"/>
              </a:lnSpc>
              <a:buFont typeface="Wingdings 3" charset="2"/>
              <a:buChar char=""/>
              <a:tabLst>
                <a:tab pos="182563" algn="l"/>
              </a:tabLst>
              <a:defRPr/>
            </a:pPr>
            <a:endParaRPr lang="de-DE" dirty="0">
              <a:solidFill>
                <a:srgbClr val="000000"/>
              </a:solidFill>
            </a:endParaRPr>
          </a:p>
          <a:p>
            <a:endParaRPr lang="de-DE" dirty="0"/>
          </a:p>
          <a:p>
            <a:endParaRPr lang="de-DE" dirty="0"/>
          </a:p>
          <a:p>
            <a:endParaRPr lang="de-DE" dirty="0"/>
          </a:p>
          <a:p>
            <a:endParaRPr lang="de-DE" dirty="0"/>
          </a:p>
          <a:p>
            <a:endParaRPr lang="de-DE" dirty="0"/>
          </a:p>
          <a:p>
            <a:endParaRPr lang="de-DE" dirty="0"/>
          </a:p>
        </p:txBody>
      </p:sp>
      <p:pic>
        <p:nvPicPr>
          <p:cNvPr id="10" name="Picture 2" descr="C:\Users\theresa.bloechl\Desktop\Logos\Logo MfW grün_Microsoft Office.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01593" y="5803108"/>
            <a:ext cx="3443502" cy="8313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74230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3558" y="444951"/>
            <a:ext cx="8596668" cy="1320800"/>
          </a:xfrm>
        </p:spPr>
        <p:txBody>
          <a:bodyPr>
            <a:noAutofit/>
          </a:bodyPr>
          <a:lstStyle/>
          <a:p>
            <a:r>
              <a:rPr lang="de-DE" sz="3100" dirty="0" smtClean="0"/>
              <a:t>Entwicklung der </a:t>
            </a:r>
            <a:r>
              <a:rPr lang="de-DE" sz="3100" dirty="0" err="1" smtClean="0"/>
              <a:t>WfbM</a:t>
            </a:r>
            <a:r>
              <a:rPr lang="de-DE" sz="3100" dirty="0" smtClean="0"/>
              <a:t> in Richtung virtuelle Werkstatt: </a:t>
            </a:r>
            <a:r>
              <a:rPr lang="de-DE" sz="3100" dirty="0" err="1" smtClean="0"/>
              <a:t>WfbM</a:t>
            </a:r>
            <a:r>
              <a:rPr lang="de-DE" sz="3100" dirty="0" smtClean="0"/>
              <a:t>/ Wert der Teilhabe neu denken!</a:t>
            </a:r>
            <a:endParaRPr lang="de-DE" sz="3100" dirty="0"/>
          </a:p>
        </p:txBody>
      </p:sp>
      <p:sp>
        <p:nvSpPr>
          <p:cNvPr id="4" name="Foliennummernplatzhalter 3"/>
          <p:cNvSpPr>
            <a:spLocks noGrp="1"/>
          </p:cNvSpPr>
          <p:nvPr>
            <p:ph type="sldNum" sz="quarter" idx="12"/>
          </p:nvPr>
        </p:nvSpPr>
        <p:spPr/>
        <p:txBody>
          <a:bodyPr/>
          <a:lstStyle/>
          <a:p>
            <a:fld id="{5F3F042E-1934-4A26-A6EB-C7A5F3015112}" type="slidenum">
              <a:rPr lang="de-DE" smtClean="0">
                <a:solidFill>
                  <a:srgbClr val="367AB7"/>
                </a:solidFill>
              </a:rPr>
              <a:pPr/>
              <a:t>5</a:t>
            </a:fld>
            <a:endParaRPr lang="de-DE">
              <a:solidFill>
                <a:srgbClr val="367AB7"/>
              </a:solidFill>
            </a:endParaRPr>
          </a:p>
        </p:txBody>
      </p:sp>
      <p:sp>
        <p:nvSpPr>
          <p:cNvPr id="6" name="Ellipse 5"/>
          <p:cNvSpPr/>
          <p:nvPr/>
        </p:nvSpPr>
        <p:spPr>
          <a:xfrm>
            <a:off x="4302918" y="3652833"/>
            <a:ext cx="2105025" cy="1371601"/>
          </a:xfrm>
          <a:prstGeom prst="ellipse">
            <a:avLst/>
          </a:prstGeom>
          <a:ln>
            <a:solidFill>
              <a:srgbClr val="367AB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dirty="0" smtClean="0"/>
              <a:t>MFW</a:t>
            </a:r>
          </a:p>
          <a:p>
            <a:pPr algn="ctr"/>
            <a:r>
              <a:rPr lang="de-DE" sz="1400" dirty="0" smtClean="0"/>
              <a:t>_________</a:t>
            </a:r>
          </a:p>
          <a:p>
            <a:pPr algn="ctr"/>
            <a:r>
              <a:rPr lang="de-DE" sz="1400" dirty="0" smtClean="0"/>
              <a:t>Handlungsfelder</a:t>
            </a:r>
            <a:endParaRPr lang="de-DE" sz="1400" dirty="0"/>
          </a:p>
        </p:txBody>
      </p:sp>
      <p:cxnSp>
        <p:nvCxnSpPr>
          <p:cNvPr id="8" name="Gerade Verbindung mit Pfeil 7"/>
          <p:cNvCxnSpPr/>
          <p:nvPr/>
        </p:nvCxnSpPr>
        <p:spPr>
          <a:xfrm>
            <a:off x="5048252" y="2900363"/>
            <a:ext cx="145253" cy="671512"/>
          </a:xfrm>
          <a:prstGeom prst="straightConnector1">
            <a:avLst/>
          </a:prstGeom>
          <a:ln w="38100">
            <a:solidFill>
              <a:srgbClr val="F59932"/>
            </a:solidFill>
            <a:tailEnd type="arrow"/>
          </a:ln>
        </p:spPr>
        <p:style>
          <a:lnRef idx="1">
            <a:schemeClr val="accent1"/>
          </a:lnRef>
          <a:fillRef idx="0">
            <a:schemeClr val="accent1"/>
          </a:fillRef>
          <a:effectRef idx="0">
            <a:schemeClr val="accent1"/>
          </a:effectRef>
          <a:fontRef idx="minor">
            <a:schemeClr val="tx1"/>
          </a:fontRef>
        </p:style>
      </p:cxnSp>
      <p:sp>
        <p:nvSpPr>
          <p:cNvPr id="11" name="Ellipse 10"/>
          <p:cNvSpPr/>
          <p:nvPr/>
        </p:nvSpPr>
        <p:spPr>
          <a:xfrm>
            <a:off x="4045742" y="2233612"/>
            <a:ext cx="1724024" cy="657226"/>
          </a:xfrm>
          <a:prstGeom prst="ellipse">
            <a:avLst/>
          </a:prstGeom>
          <a:noFill/>
          <a:ln>
            <a:solidFill>
              <a:srgbClr val="F599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dirty="0" smtClean="0">
                <a:solidFill>
                  <a:schemeClr val="tx1"/>
                </a:solidFill>
              </a:rPr>
              <a:t>Demografische Entwicklung</a:t>
            </a:r>
            <a:endParaRPr lang="de-DE" sz="1200" dirty="0">
              <a:solidFill>
                <a:schemeClr val="tx1"/>
              </a:solidFill>
            </a:endParaRPr>
          </a:p>
        </p:txBody>
      </p:sp>
      <p:cxnSp>
        <p:nvCxnSpPr>
          <p:cNvPr id="15" name="Gerade Verbindung mit Pfeil 14"/>
          <p:cNvCxnSpPr/>
          <p:nvPr/>
        </p:nvCxnSpPr>
        <p:spPr>
          <a:xfrm>
            <a:off x="4200525" y="3155151"/>
            <a:ext cx="716754" cy="507207"/>
          </a:xfrm>
          <a:prstGeom prst="straightConnector1">
            <a:avLst/>
          </a:prstGeom>
          <a:ln w="38100">
            <a:solidFill>
              <a:srgbClr val="F59932"/>
            </a:solidFill>
            <a:tailEnd type="arrow"/>
          </a:ln>
        </p:spPr>
        <p:style>
          <a:lnRef idx="1">
            <a:schemeClr val="accent1"/>
          </a:lnRef>
          <a:fillRef idx="0">
            <a:schemeClr val="accent1"/>
          </a:fillRef>
          <a:effectRef idx="0">
            <a:schemeClr val="accent1"/>
          </a:effectRef>
          <a:fontRef idx="minor">
            <a:schemeClr val="tx1"/>
          </a:fontRef>
        </p:style>
      </p:cxnSp>
      <p:cxnSp>
        <p:nvCxnSpPr>
          <p:cNvPr id="17" name="Gerade Verbindung mit Pfeil 16"/>
          <p:cNvCxnSpPr/>
          <p:nvPr/>
        </p:nvCxnSpPr>
        <p:spPr>
          <a:xfrm>
            <a:off x="3626640" y="3673637"/>
            <a:ext cx="812010" cy="254191"/>
          </a:xfrm>
          <a:prstGeom prst="straightConnector1">
            <a:avLst/>
          </a:prstGeom>
          <a:ln w="38100">
            <a:solidFill>
              <a:srgbClr val="F59932"/>
            </a:solidFill>
            <a:tailEnd type="arrow"/>
          </a:ln>
        </p:spPr>
        <p:style>
          <a:lnRef idx="1">
            <a:schemeClr val="accent1"/>
          </a:lnRef>
          <a:fillRef idx="0">
            <a:schemeClr val="accent1"/>
          </a:fillRef>
          <a:effectRef idx="0">
            <a:schemeClr val="accent1"/>
          </a:effectRef>
          <a:fontRef idx="minor">
            <a:schemeClr val="tx1"/>
          </a:fontRef>
        </p:style>
      </p:cxnSp>
      <p:cxnSp>
        <p:nvCxnSpPr>
          <p:cNvPr id="19" name="Gerade Verbindung mit Pfeil 18"/>
          <p:cNvCxnSpPr/>
          <p:nvPr/>
        </p:nvCxnSpPr>
        <p:spPr>
          <a:xfrm>
            <a:off x="3514724" y="4402928"/>
            <a:ext cx="764383" cy="1"/>
          </a:xfrm>
          <a:prstGeom prst="straightConnector1">
            <a:avLst/>
          </a:prstGeom>
          <a:ln w="38100">
            <a:solidFill>
              <a:srgbClr val="F59932"/>
            </a:solidFill>
            <a:tailEnd type="arrow"/>
          </a:ln>
        </p:spPr>
        <p:style>
          <a:lnRef idx="1">
            <a:schemeClr val="accent1"/>
          </a:lnRef>
          <a:fillRef idx="0">
            <a:schemeClr val="accent1"/>
          </a:fillRef>
          <a:effectRef idx="0">
            <a:schemeClr val="accent1"/>
          </a:effectRef>
          <a:fontRef idx="minor">
            <a:schemeClr val="tx1"/>
          </a:fontRef>
        </p:style>
      </p:cxnSp>
      <p:sp>
        <p:nvSpPr>
          <p:cNvPr id="13" name="Ellipse 12"/>
          <p:cNvSpPr/>
          <p:nvPr/>
        </p:nvSpPr>
        <p:spPr>
          <a:xfrm>
            <a:off x="2469101" y="2652713"/>
            <a:ext cx="1890966" cy="628650"/>
          </a:xfrm>
          <a:prstGeom prst="ellipse">
            <a:avLst/>
          </a:prstGeom>
          <a:noFill/>
          <a:ln>
            <a:solidFill>
              <a:srgbClr val="F599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dirty="0" smtClean="0">
                <a:solidFill>
                  <a:schemeClr val="tx1"/>
                </a:solidFill>
              </a:rPr>
              <a:t>Steigende Betreuungs-intensität</a:t>
            </a:r>
            <a:endParaRPr lang="de-DE" sz="1200" dirty="0">
              <a:solidFill>
                <a:schemeClr val="tx1"/>
              </a:solidFill>
            </a:endParaRPr>
          </a:p>
        </p:txBody>
      </p:sp>
      <p:sp>
        <p:nvSpPr>
          <p:cNvPr id="14" name="Ellipse 13"/>
          <p:cNvSpPr/>
          <p:nvPr/>
        </p:nvSpPr>
        <p:spPr>
          <a:xfrm>
            <a:off x="1697829" y="3345627"/>
            <a:ext cx="1919286" cy="656019"/>
          </a:xfrm>
          <a:prstGeom prst="ellipse">
            <a:avLst/>
          </a:prstGeom>
          <a:noFill/>
          <a:ln>
            <a:solidFill>
              <a:srgbClr val="F599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dirty="0" smtClean="0">
                <a:solidFill>
                  <a:schemeClr val="tx1"/>
                </a:solidFill>
              </a:rPr>
              <a:t>Erwartungen der MA/Angehörigen</a:t>
            </a:r>
            <a:endParaRPr lang="de-DE" sz="1200" dirty="0">
              <a:solidFill>
                <a:schemeClr val="tx1"/>
              </a:solidFill>
            </a:endParaRPr>
          </a:p>
        </p:txBody>
      </p:sp>
      <p:sp>
        <p:nvSpPr>
          <p:cNvPr id="16" name="Ellipse 15"/>
          <p:cNvSpPr/>
          <p:nvPr/>
        </p:nvSpPr>
        <p:spPr>
          <a:xfrm>
            <a:off x="1523998" y="4110031"/>
            <a:ext cx="1981201" cy="585794"/>
          </a:xfrm>
          <a:prstGeom prst="ellipse">
            <a:avLst/>
          </a:prstGeom>
          <a:noFill/>
          <a:ln>
            <a:solidFill>
              <a:srgbClr val="F599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dirty="0" smtClean="0">
                <a:solidFill>
                  <a:schemeClr val="tx1"/>
                </a:solidFill>
              </a:rPr>
              <a:t>Andere Leistungsanbieter</a:t>
            </a:r>
            <a:endParaRPr lang="de-DE" sz="1200" dirty="0">
              <a:solidFill>
                <a:schemeClr val="tx1"/>
              </a:solidFill>
            </a:endParaRPr>
          </a:p>
        </p:txBody>
      </p:sp>
      <p:sp>
        <p:nvSpPr>
          <p:cNvPr id="21" name="Rechteck 20"/>
          <p:cNvSpPr/>
          <p:nvPr/>
        </p:nvSpPr>
        <p:spPr>
          <a:xfrm>
            <a:off x="3445667" y="5867387"/>
            <a:ext cx="1747838" cy="76677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dirty="0" smtClean="0">
                <a:solidFill>
                  <a:schemeClr val="tx1"/>
                </a:solidFill>
              </a:rPr>
              <a:t>Innovative </a:t>
            </a:r>
          </a:p>
          <a:p>
            <a:pPr algn="ctr"/>
            <a:r>
              <a:rPr lang="de-DE" sz="1200" dirty="0" smtClean="0">
                <a:solidFill>
                  <a:schemeClr val="tx1"/>
                </a:solidFill>
              </a:rPr>
              <a:t>Arbeitsfelder</a:t>
            </a:r>
            <a:endParaRPr lang="de-DE" sz="1200" dirty="0">
              <a:solidFill>
                <a:schemeClr val="tx1"/>
              </a:solidFill>
            </a:endParaRPr>
          </a:p>
        </p:txBody>
      </p:sp>
      <p:sp>
        <p:nvSpPr>
          <p:cNvPr id="22" name="Rechteck 21"/>
          <p:cNvSpPr/>
          <p:nvPr/>
        </p:nvSpPr>
        <p:spPr>
          <a:xfrm>
            <a:off x="5469731" y="5874535"/>
            <a:ext cx="1747838" cy="76677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dirty="0" smtClean="0">
                <a:solidFill>
                  <a:schemeClr val="tx1"/>
                </a:solidFill>
              </a:rPr>
              <a:t>Wirtschaftlichkeit</a:t>
            </a:r>
            <a:endParaRPr lang="de-DE" sz="1200" dirty="0">
              <a:solidFill>
                <a:schemeClr val="tx1"/>
              </a:solidFill>
            </a:endParaRPr>
          </a:p>
        </p:txBody>
      </p:sp>
      <p:sp>
        <p:nvSpPr>
          <p:cNvPr id="23" name="Rechteck 22"/>
          <p:cNvSpPr/>
          <p:nvPr/>
        </p:nvSpPr>
        <p:spPr>
          <a:xfrm>
            <a:off x="7217569" y="4926801"/>
            <a:ext cx="1747838" cy="76677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dirty="0" smtClean="0">
                <a:solidFill>
                  <a:schemeClr val="tx1"/>
                </a:solidFill>
              </a:rPr>
              <a:t>Vernetzung</a:t>
            </a:r>
            <a:endParaRPr lang="de-DE" sz="1200" dirty="0">
              <a:solidFill>
                <a:schemeClr val="tx1"/>
              </a:solidFill>
            </a:endParaRPr>
          </a:p>
        </p:txBody>
      </p:sp>
      <p:sp>
        <p:nvSpPr>
          <p:cNvPr id="7" name="Ellipse 6"/>
          <p:cNvSpPr/>
          <p:nvPr/>
        </p:nvSpPr>
        <p:spPr>
          <a:xfrm>
            <a:off x="6231733" y="2324099"/>
            <a:ext cx="1390647" cy="1069153"/>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dirty="0" smtClean="0">
                <a:solidFill>
                  <a:schemeClr val="tx1"/>
                </a:solidFill>
              </a:rPr>
              <a:t>Personen-zentrierung</a:t>
            </a:r>
            <a:endParaRPr lang="de-DE" sz="1200" dirty="0">
              <a:solidFill>
                <a:schemeClr val="tx1"/>
              </a:solidFill>
            </a:endParaRPr>
          </a:p>
        </p:txBody>
      </p:sp>
      <p:sp>
        <p:nvSpPr>
          <p:cNvPr id="24" name="Ellipse 23"/>
          <p:cNvSpPr/>
          <p:nvPr/>
        </p:nvSpPr>
        <p:spPr>
          <a:xfrm>
            <a:off x="7198519" y="3393252"/>
            <a:ext cx="1390647" cy="1069153"/>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dirty="0" smtClean="0">
                <a:solidFill>
                  <a:schemeClr val="tx1"/>
                </a:solidFill>
              </a:rPr>
              <a:t>Wunsch- &amp; Wahlrecht</a:t>
            </a:r>
            <a:endParaRPr lang="de-DE" sz="1200" dirty="0">
              <a:solidFill>
                <a:schemeClr val="tx1"/>
              </a:solidFill>
            </a:endParaRPr>
          </a:p>
        </p:txBody>
      </p:sp>
      <p:sp>
        <p:nvSpPr>
          <p:cNvPr id="38" name="Runde Klammer rechts 37"/>
          <p:cNvSpPr/>
          <p:nvPr/>
        </p:nvSpPr>
        <p:spPr>
          <a:xfrm rot="13967099">
            <a:off x="2372758" y="1205564"/>
            <a:ext cx="397978" cy="3522948"/>
          </a:xfrm>
          <a:prstGeom prst="rightBracket">
            <a:avLst/>
          </a:prstGeom>
          <a:ln w="19050">
            <a:solidFill>
              <a:srgbClr val="F5993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39" name="Textfeld 38"/>
          <p:cNvSpPr txBox="1"/>
          <p:nvPr/>
        </p:nvSpPr>
        <p:spPr>
          <a:xfrm rot="19363384">
            <a:off x="640697" y="2490210"/>
            <a:ext cx="3201059" cy="369332"/>
          </a:xfrm>
          <a:prstGeom prst="rect">
            <a:avLst/>
          </a:prstGeom>
          <a:noFill/>
        </p:spPr>
        <p:txBody>
          <a:bodyPr wrap="square" rtlCol="0">
            <a:spAutoFit/>
          </a:bodyPr>
          <a:lstStyle/>
          <a:p>
            <a:pPr algn="ctr"/>
            <a:r>
              <a:rPr lang="de-DE" b="1" dirty="0" smtClean="0">
                <a:solidFill>
                  <a:srgbClr val="F59932"/>
                </a:solidFill>
              </a:rPr>
              <a:t>Einflussfaktoren</a:t>
            </a:r>
            <a:endParaRPr lang="de-DE" b="1" dirty="0">
              <a:solidFill>
                <a:srgbClr val="F59932"/>
              </a:solidFill>
            </a:endParaRPr>
          </a:p>
        </p:txBody>
      </p:sp>
      <p:cxnSp>
        <p:nvCxnSpPr>
          <p:cNvPr id="40" name="Gerade Verbindung mit Pfeil 39"/>
          <p:cNvCxnSpPr/>
          <p:nvPr/>
        </p:nvCxnSpPr>
        <p:spPr>
          <a:xfrm flipV="1">
            <a:off x="3458764" y="4819650"/>
            <a:ext cx="1109663" cy="467917"/>
          </a:xfrm>
          <a:prstGeom prst="straightConnector1">
            <a:avLst/>
          </a:prstGeom>
          <a:ln w="38100">
            <a:solidFill>
              <a:srgbClr val="367AB7"/>
            </a:solidFill>
            <a:tailEnd type="arrow"/>
          </a:ln>
        </p:spPr>
        <p:style>
          <a:lnRef idx="1">
            <a:schemeClr val="accent1"/>
          </a:lnRef>
          <a:fillRef idx="0">
            <a:schemeClr val="accent1"/>
          </a:fillRef>
          <a:effectRef idx="0">
            <a:schemeClr val="accent1"/>
          </a:effectRef>
          <a:fontRef idx="minor">
            <a:schemeClr val="tx1"/>
          </a:fontRef>
        </p:style>
      </p:cxnSp>
      <p:cxnSp>
        <p:nvCxnSpPr>
          <p:cNvPr id="42" name="Gerade Verbindung mit Pfeil 41"/>
          <p:cNvCxnSpPr/>
          <p:nvPr/>
        </p:nvCxnSpPr>
        <p:spPr>
          <a:xfrm flipV="1">
            <a:off x="4524372" y="5014909"/>
            <a:ext cx="383382" cy="842954"/>
          </a:xfrm>
          <a:prstGeom prst="straightConnector1">
            <a:avLst/>
          </a:prstGeom>
          <a:ln w="38100">
            <a:solidFill>
              <a:srgbClr val="367AB7"/>
            </a:solidFill>
            <a:tailEnd type="arrow"/>
          </a:ln>
        </p:spPr>
        <p:style>
          <a:lnRef idx="1">
            <a:schemeClr val="accent1"/>
          </a:lnRef>
          <a:fillRef idx="0">
            <a:schemeClr val="accent1"/>
          </a:fillRef>
          <a:effectRef idx="0">
            <a:schemeClr val="accent1"/>
          </a:effectRef>
          <a:fontRef idx="minor">
            <a:schemeClr val="tx1"/>
          </a:fontRef>
        </p:style>
      </p:cxnSp>
      <p:cxnSp>
        <p:nvCxnSpPr>
          <p:cNvPr id="45" name="Gerade Verbindung mit Pfeil 44"/>
          <p:cNvCxnSpPr/>
          <p:nvPr/>
        </p:nvCxnSpPr>
        <p:spPr>
          <a:xfrm flipH="1" flipV="1">
            <a:off x="5829300" y="5014909"/>
            <a:ext cx="504824" cy="840566"/>
          </a:xfrm>
          <a:prstGeom prst="straightConnector1">
            <a:avLst/>
          </a:prstGeom>
          <a:ln w="38100">
            <a:solidFill>
              <a:srgbClr val="367AB7"/>
            </a:solidFill>
            <a:tailEnd type="arrow"/>
          </a:ln>
        </p:spPr>
        <p:style>
          <a:lnRef idx="1">
            <a:schemeClr val="accent1"/>
          </a:lnRef>
          <a:fillRef idx="0">
            <a:schemeClr val="accent1"/>
          </a:fillRef>
          <a:effectRef idx="0">
            <a:schemeClr val="accent1"/>
          </a:effectRef>
          <a:fontRef idx="minor">
            <a:schemeClr val="tx1"/>
          </a:fontRef>
        </p:style>
      </p:cxnSp>
      <p:cxnSp>
        <p:nvCxnSpPr>
          <p:cNvPr id="47" name="Gerade Verbindung mit Pfeil 46"/>
          <p:cNvCxnSpPr/>
          <p:nvPr/>
        </p:nvCxnSpPr>
        <p:spPr>
          <a:xfrm flipH="1" flipV="1">
            <a:off x="6334124" y="4695825"/>
            <a:ext cx="864395" cy="652454"/>
          </a:xfrm>
          <a:prstGeom prst="straightConnector1">
            <a:avLst/>
          </a:prstGeom>
          <a:ln w="38100">
            <a:solidFill>
              <a:srgbClr val="367AB7"/>
            </a:solidFill>
            <a:tailEnd type="arrow"/>
          </a:ln>
        </p:spPr>
        <p:style>
          <a:lnRef idx="1">
            <a:schemeClr val="accent1"/>
          </a:lnRef>
          <a:fillRef idx="0">
            <a:schemeClr val="accent1"/>
          </a:fillRef>
          <a:effectRef idx="0">
            <a:schemeClr val="accent1"/>
          </a:effectRef>
          <a:fontRef idx="minor">
            <a:schemeClr val="tx1"/>
          </a:fontRef>
        </p:style>
      </p:cxnSp>
      <p:cxnSp>
        <p:nvCxnSpPr>
          <p:cNvPr id="54" name="Gerade Verbindung mit Pfeil 53"/>
          <p:cNvCxnSpPr/>
          <p:nvPr/>
        </p:nvCxnSpPr>
        <p:spPr>
          <a:xfrm flipH="1">
            <a:off x="6407943" y="4110031"/>
            <a:ext cx="835821" cy="90494"/>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56" name="Gerade Verbindung mit Pfeil 55"/>
          <p:cNvCxnSpPr/>
          <p:nvPr/>
        </p:nvCxnSpPr>
        <p:spPr>
          <a:xfrm flipH="1">
            <a:off x="6081711" y="3308735"/>
            <a:ext cx="417912" cy="482472"/>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58" name="Runde Klammer rechts 57"/>
          <p:cNvSpPr/>
          <p:nvPr/>
        </p:nvSpPr>
        <p:spPr>
          <a:xfrm rot="19178955">
            <a:off x="7642332" y="1539117"/>
            <a:ext cx="380762" cy="2941508"/>
          </a:xfrm>
          <a:prstGeom prst="rightBracket">
            <a:avLst/>
          </a:prstGeom>
          <a:ln w="1905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59" name="Textfeld 58"/>
          <p:cNvSpPr txBox="1"/>
          <p:nvPr/>
        </p:nvSpPr>
        <p:spPr>
          <a:xfrm rot="3012901">
            <a:off x="6785442" y="2587477"/>
            <a:ext cx="2789024" cy="369332"/>
          </a:xfrm>
          <a:prstGeom prst="rect">
            <a:avLst/>
          </a:prstGeom>
          <a:noFill/>
        </p:spPr>
        <p:txBody>
          <a:bodyPr wrap="square" rtlCol="0">
            <a:spAutoFit/>
          </a:bodyPr>
          <a:lstStyle/>
          <a:p>
            <a:pPr algn="ctr"/>
            <a:r>
              <a:rPr lang="de-DE" b="1" dirty="0" smtClean="0">
                <a:solidFill>
                  <a:srgbClr val="00B050"/>
                </a:solidFill>
              </a:rPr>
              <a:t>Politische Forderungen</a:t>
            </a:r>
            <a:endParaRPr lang="de-DE" b="1" dirty="0">
              <a:solidFill>
                <a:srgbClr val="00B050"/>
              </a:solidFill>
            </a:endParaRPr>
          </a:p>
        </p:txBody>
      </p:sp>
      <p:sp>
        <p:nvSpPr>
          <p:cNvPr id="31" name="Rechteck 30"/>
          <p:cNvSpPr/>
          <p:nvPr/>
        </p:nvSpPr>
        <p:spPr>
          <a:xfrm>
            <a:off x="476725" y="5634887"/>
            <a:ext cx="2039815" cy="110978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Rechteck 2"/>
          <p:cNvSpPr/>
          <p:nvPr/>
        </p:nvSpPr>
        <p:spPr>
          <a:xfrm>
            <a:off x="1697829" y="4912518"/>
            <a:ext cx="1747838" cy="76914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dirty="0" smtClean="0">
                <a:solidFill>
                  <a:schemeClr val="tx1"/>
                </a:solidFill>
              </a:rPr>
              <a:t>Organisation anderer Beschäftigungsformen</a:t>
            </a:r>
            <a:endParaRPr lang="de-DE" sz="1200" dirty="0">
              <a:solidFill>
                <a:schemeClr val="tx1"/>
              </a:solidFill>
            </a:endParaRPr>
          </a:p>
        </p:txBody>
      </p:sp>
    </p:spTree>
    <p:extLst>
      <p:ext uri="{BB962C8B-B14F-4D97-AF65-F5344CB8AC3E}">
        <p14:creationId xmlns:p14="http://schemas.microsoft.com/office/powerpoint/2010/main" val="3972014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p:cNvSpPr>
            <a:spLocks noGrp="1"/>
          </p:cNvSpPr>
          <p:nvPr>
            <p:ph type="title"/>
          </p:nvPr>
        </p:nvSpPr>
        <p:spPr>
          <a:xfrm>
            <a:off x="677334" y="379407"/>
            <a:ext cx="8596668" cy="1320800"/>
          </a:xfrm>
        </p:spPr>
        <p:txBody>
          <a:bodyPr/>
          <a:lstStyle/>
          <a:p>
            <a:pPr algn="l"/>
            <a:r>
              <a:rPr lang="de-DE" altLang="x-none" sz="2800"/>
              <a:t>Mainfränkische Werkstätten und Inklusion</a:t>
            </a:r>
          </a:p>
        </p:txBody>
      </p:sp>
      <p:sp>
        <p:nvSpPr>
          <p:cNvPr id="5123" name="Inhaltsplatzhalter 2"/>
          <p:cNvSpPr>
            <a:spLocks noGrp="1"/>
          </p:cNvSpPr>
          <p:nvPr>
            <p:ph idx="1"/>
          </p:nvPr>
        </p:nvSpPr>
        <p:spPr>
          <a:xfrm>
            <a:off x="677334" y="1270000"/>
            <a:ext cx="9285531" cy="3880773"/>
          </a:xfrm>
        </p:spPr>
        <p:txBody>
          <a:bodyPr>
            <a:noAutofit/>
          </a:bodyPr>
          <a:lstStyle/>
          <a:p>
            <a:r>
              <a:rPr lang="de-DE" altLang="x-none" dirty="0"/>
              <a:t>Die Mainfränkischen Werkstätten sind eine der Werkstätten in Unterfranken mit einem hohen Anteil an Außenarbeitsplätzen, durch die Vernetzung mit neu entstehenden sozialraumorientiertem gemeindenahen Arbeitsplätzen soll ein dichtes Netz alternativer Beschäftigungsmöglichkeiten für Menschen mit Werkstattstatus geschaffen werden</a:t>
            </a:r>
            <a:r>
              <a:rPr lang="de-DE" altLang="x-none" dirty="0" smtClean="0"/>
              <a:t>.</a:t>
            </a:r>
            <a:endParaRPr lang="de-DE" altLang="x-none" dirty="0"/>
          </a:p>
          <a:p>
            <a:r>
              <a:rPr lang="de-DE" altLang="x-none" dirty="0"/>
              <a:t>Sozialraumorientierung steht für mehrdimensionales Handeln, insbesondere Rückkehr zur Bürgerverantwortung gepaart mit Fachwissen professioneller </a:t>
            </a:r>
            <a:r>
              <a:rPr lang="de-DE" altLang="x-none" dirty="0" smtClean="0"/>
              <a:t>Unterstützer</a:t>
            </a:r>
            <a:endParaRPr lang="de-DE" altLang="x-none" dirty="0"/>
          </a:p>
          <a:p>
            <a:r>
              <a:rPr lang="de-DE" altLang="x-none" dirty="0"/>
              <a:t>Nur Gemeinwesen kann Inklusion </a:t>
            </a:r>
            <a:r>
              <a:rPr lang="de-DE" altLang="x-none" dirty="0" smtClean="0"/>
              <a:t>ermöglichen</a:t>
            </a:r>
            <a:endParaRPr lang="de-DE" altLang="x-none" dirty="0"/>
          </a:p>
          <a:p>
            <a:r>
              <a:rPr lang="de-DE" altLang="x-none" dirty="0"/>
              <a:t>Auftrag der Integrationsbegleiter Prozesse anzustoßen, die es ermöglichen, </a:t>
            </a:r>
            <a:r>
              <a:rPr lang="de-DE" altLang="x-none" dirty="0" err="1"/>
              <a:t>MmB</a:t>
            </a:r>
            <a:r>
              <a:rPr lang="de-DE" altLang="x-none" dirty="0"/>
              <a:t> zu inkludieren; </a:t>
            </a:r>
            <a:r>
              <a:rPr lang="de-DE" altLang="x-none" dirty="0" err="1"/>
              <a:t>WfbM</a:t>
            </a:r>
            <a:r>
              <a:rPr lang="de-DE" altLang="x-none" dirty="0"/>
              <a:t> nicht mehr im Mittelpunkt, sondern das </a:t>
            </a:r>
            <a:r>
              <a:rPr lang="de-DE" altLang="x-none" dirty="0" smtClean="0"/>
              <a:t>Gemeinwesen</a:t>
            </a:r>
            <a:endParaRPr lang="de-DE" altLang="x-none" dirty="0"/>
          </a:p>
          <a:p>
            <a:r>
              <a:rPr lang="de-DE" altLang="x-none" dirty="0"/>
              <a:t>Würzburg / MSP/ Kitzingen – „Die Region“ soll eingebunden werden und Verantwortung für Inklusion tragen</a:t>
            </a:r>
          </a:p>
          <a:p>
            <a:pPr lvl="1">
              <a:buFont typeface="Arial" charset="0"/>
              <a:buNone/>
            </a:pPr>
            <a:endParaRPr lang="de-DE" altLang="x-none" sz="1800" dirty="0"/>
          </a:p>
        </p:txBody>
      </p:sp>
    </p:spTree>
    <p:extLst>
      <p:ext uri="{BB962C8B-B14F-4D97-AF65-F5344CB8AC3E}">
        <p14:creationId xmlns:p14="http://schemas.microsoft.com/office/powerpoint/2010/main" val="8527885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Ausgangspunkt-&gt; „</a:t>
            </a:r>
            <a:r>
              <a:rPr lang="de-DE" dirty="0" err="1" smtClean="0"/>
              <a:t>Integra</a:t>
            </a:r>
            <a:r>
              <a:rPr lang="de-DE" dirty="0" smtClean="0"/>
              <a:t>“ Mensch</a:t>
            </a:r>
            <a:br>
              <a:rPr lang="de-DE" dirty="0" smtClean="0"/>
            </a:br>
            <a:r>
              <a:rPr lang="de-DE" dirty="0" smtClean="0"/>
              <a:t>Mehrdimensionales Handeln</a:t>
            </a:r>
            <a:endParaRPr lang="de-DE" dirty="0"/>
          </a:p>
        </p:txBody>
      </p:sp>
      <p:sp>
        <p:nvSpPr>
          <p:cNvPr id="4" name="Foliennummernplatzhalter 3"/>
          <p:cNvSpPr>
            <a:spLocks noGrp="1"/>
          </p:cNvSpPr>
          <p:nvPr>
            <p:ph type="sldNum" sz="quarter" idx="12"/>
          </p:nvPr>
        </p:nvSpPr>
        <p:spPr/>
        <p:txBody>
          <a:bodyPr/>
          <a:lstStyle/>
          <a:p>
            <a:fld id="{5F3F042E-1934-4A26-A6EB-C7A5F3015112}" type="slidenum">
              <a:rPr lang="de-DE" smtClean="0">
                <a:solidFill>
                  <a:srgbClr val="367AB7"/>
                </a:solidFill>
              </a:rPr>
              <a:pPr/>
              <a:t>7</a:t>
            </a:fld>
            <a:endParaRPr lang="de-DE">
              <a:solidFill>
                <a:srgbClr val="367AB7"/>
              </a:solidFill>
            </a:endParaRPr>
          </a:p>
        </p:txBody>
      </p:sp>
      <p:pic>
        <p:nvPicPr>
          <p:cNvPr id="5" name="Picture 7"/>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711624" y="1916832"/>
            <a:ext cx="6205025" cy="4432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754050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Der Weg zum Erfolg</a:t>
            </a:r>
            <a:endParaRPr lang="de-DE" dirty="0"/>
          </a:p>
        </p:txBody>
      </p:sp>
      <p:sp>
        <p:nvSpPr>
          <p:cNvPr id="3" name="Inhaltsplatzhalter 2"/>
          <p:cNvSpPr>
            <a:spLocks noGrp="1"/>
          </p:cNvSpPr>
          <p:nvPr>
            <p:ph idx="1"/>
          </p:nvPr>
        </p:nvSpPr>
        <p:spPr>
          <a:xfrm>
            <a:off x="677335" y="1433016"/>
            <a:ext cx="9203644" cy="4608348"/>
          </a:xfrm>
        </p:spPr>
        <p:txBody>
          <a:bodyPr>
            <a:normAutofit/>
          </a:bodyPr>
          <a:lstStyle/>
          <a:p>
            <a:r>
              <a:rPr lang="de-DE" dirty="0" smtClean="0"/>
              <a:t>Vorbereitungsphase seit 2011</a:t>
            </a:r>
          </a:p>
          <a:p>
            <a:pPr lvl="1"/>
            <a:r>
              <a:rPr lang="de-DE" sz="1800" dirty="0" smtClean="0"/>
              <a:t>Politischer Wille</a:t>
            </a:r>
          </a:p>
          <a:p>
            <a:pPr lvl="1"/>
            <a:r>
              <a:rPr lang="de-DE" sz="1800" dirty="0" smtClean="0"/>
              <a:t>Erarbeitung und Beschluss einer Leitungs- und Vergütungsvereinbarung mit allen Verbänden und Bezirk Unterfranken</a:t>
            </a:r>
          </a:p>
          <a:p>
            <a:pPr lvl="2"/>
            <a:r>
              <a:rPr lang="de-DE" dirty="0" smtClean="0"/>
              <a:t>Erstmals Refinanzierung fallunspezifischer Netzwerkarbeit</a:t>
            </a:r>
          </a:p>
          <a:p>
            <a:pPr lvl="2"/>
            <a:r>
              <a:rPr lang="de-DE" dirty="0" smtClean="0"/>
              <a:t>Personalschlüssel Integrationsbegleiter</a:t>
            </a:r>
          </a:p>
          <a:p>
            <a:pPr lvl="1"/>
            <a:r>
              <a:rPr lang="de-DE" sz="1800" dirty="0"/>
              <a:t>Beschluss Bezirkstag Unterfranken</a:t>
            </a:r>
          </a:p>
          <a:p>
            <a:pPr lvl="1"/>
            <a:r>
              <a:rPr lang="de-DE" sz="1800" dirty="0"/>
              <a:t>Beschluss aller Gesellschafter/Aufsichtsräte</a:t>
            </a:r>
          </a:p>
          <a:p>
            <a:pPr lvl="1"/>
            <a:r>
              <a:rPr lang="de-DE" sz="1800" dirty="0"/>
              <a:t>Beschluss Geschäftsführung/Leitungsteam</a:t>
            </a:r>
          </a:p>
          <a:p>
            <a:pPr lvl="1"/>
            <a:r>
              <a:rPr lang="de-DE" sz="1800" dirty="0"/>
              <a:t>Aktion Mensch Projekt von 01.01.2015 – 31.12.2019</a:t>
            </a:r>
          </a:p>
          <a:p>
            <a:pPr marL="457200" lvl="1" indent="0">
              <a:buNone/>
            </a:pPr>
            <a:endParaRPr lang="de-DE" sz="1800" dirty="0" smtClean="0"/>
          </a:p>
        </p:txBody>
      </p:sp>
      <p:sp>
        <p:nvSpPr>
          <p:cNvPr id="4" name="Foliennummernplatzhalter 3"/>
          <p:cNvSpPr>
            <a:spLocks noGrp="1"/>
          </p:cNvSpPr>
          <p:nvPr>
            <p:ph type="sldNum" sz="quarter" idx="12"/>
          </p:nvPr>
        </p:nvSpPr>
        <p:spPr/>
        <p:txBody>
          <a:bodyPr/>
          <a:lstStyle/>
          <a:p>
            <a:fld id="{5F3F042E-1934-4A26-A6EB-C7A5F3015112}" type="slidenum">
              <a:rPr lang="de-DE" smtClean="0">
                <a:solidFill>
                  <a:srgbClr val="367AB7"/>
                </a:solidFill>
              </a:rPr>
              <a:pPr/>
              <a:t>8</a:t>
            </a:fld>
            <a:endParaRPr lang="de-DE">
              <a:solidFill>
                <a:srgbClr val="367AB7"/>
              </a:solidFill>
            </a:endParaRPr>
          </a:p>
        </p:txBody>
      </p:sp>
      <p:sp>
        <p:nvSpPr>
          <p:cNvPr id="5" name="Rechteck 4"/>
          <p:cNvSpPr/>
          <p:nvPr/>
        </p:nvSpPr>
        <p:spPr>
          <a:xfrm>
            <a:off x="5081516" y="5383578"/>
            <a:ext cx="6368956" cy="1477328"/>
          </a:xfrm>
          <a:prstGeom prst="rect">
            <a:avLst/>
          </a:prstGeom>
          <a:effectLst>
            <a:outerShdw blurRad="50800" dist="50800" dir="5400000" algn="ctr" rotWithShape="0">
              <a:schemeClr val="accent5">
                <a:lumMod val="75000"/>
              </a:schemeClr>
            </a:outerShdw>
          </a:effectLst>
        </p:spPr>
        <p:txBody>
          <a:bodyPr wrap="square">
            <a:spAutoFit/>
          </a:bodyPr>
          <a:lstStyle/>
          <a:p>
            <a:pPr lvl="1"/>
            <a:r>
              <a:rPr lang="de-DE" b="1" dirty="0"/>
              <a:t>„Ziel sind gemeinsam mit der Region neuartige Beschäftigungsmöglichkeiten zu gestalten und </a:t>
            </a:r>
            <a:r>
              <a:rPr lang="de-DE" b="1" dirty="0" smtClean="0"/>
              <a:t>das Recht </a:t>
            </a:r>
            <a:r>
              <a:rPr lang="de-DE" b="1" dirty="0"/>
              <a:t>auf Wahlfreiheit und Selbstbestimmung </a:t>
            </a:r>
            <a:r>
              <a:rPr lang="de-DE" b="1" dirty="0" smtClean="0"/>
              <a:t>unserer Menschen mit Behinderung ernst </a:t>
            </a:r>
            <a:r>
              <a:rPr lang="de-DE" b="1" dirty="0"/>
              <a:t>zu nehmen.“</a:t>
            </a:r>
          </a:p>
        </p:txBody>
      </p:sp>
    </p:spTree>
    <p:extLst>
      <p:ext uri="{BB962C8B-B14F-4D97-AF65-F5344CB8AC3E}">
        <p14:creationId xmlns:p14="http://schemas.microsoft.com/office/powerpoint/2010/main" val="14319940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S- Sozialstrukturelle-</a:t>
            </a:r>
            <a:br>
              <a:rPr lang="de-DE" dirty="0" smtClean="0"/>
            </a:br>
            <a:r>
              <a:rPr lang="de-DE" dirty="0" smtClean="0"/>
              <a:t>sozialpolitische </a:t>
            </a:r>
            <a:r>
              <a:rPr lang="de-DE" dirty="0"/>
              <a:t>Ebene</a:t>
            </a:r>
            <a:endParaRPr lang="de-DE" sz="3200" dirty="0"/>
          </a:p>
        </p:txBody>
      </p:sp>
      <p:sp>
        <p:nvSpPr>
          <p:cNvPr id="3" name="Inhaltsplatzhalter 2"/>
          <p:cNvSpPr>
            <a:spLocks noGrp="1"/>
          </p:cNvSpPr>
          <p:nvPr>
            <p:ph idx="1"/>
          </p:nvPr>
        </p:nvSpPr>
        <p:spPr/>
        <p:txBody>
          <a:bodyPr/>
          <a:lstStyle/>
          <a:p>
            <a:pPr>
              <a:lnSpc>
                <a:spcPct val="80000"/>
              </a:lnSpc>
            </a:pPr>
            <a:r>
              <a:rPr lang="de-DE" dirty="0"/>
              <a:t>Aktive </a:t>
            </a:r>
            <a:r>
              <a:rPr lang="de-DE" dirty="0" smtClean="0"/>
              <a:t>Öffentlichkeitsarbeit- Kampagne</a:t>
            </a:r>
            <a:endParaRPr lang="de-DE" dirty="0"/>
          </a:p>
          <a:p>
            <a:pPr>
              <a:lnSpc>
                <a:spcPct val="80000"/>
              </a:lnSpc>
            </a:pPr>
            <a:r>
              <a:rPr lang="de-DE" dirty="0"/>
              <a:t>Sensibilisierung des </a:t>
            </a:r>
            <a:r>
              <a:rPr lang="de-DE" dirty="0" smtClean="0"/>
              <a:t>Gemeinwesens, kein „Klinkenputzen“</a:t>
            </a:r>
            <a:endParaRPr lang="de-DE" dirty="0"/>
          </a:p>
          <a:p>
            <a:pPr>
              <a:lnSpc>
                <a:spcPct val="80000"/>
              </a:lnSpc>
            </a:pPr>
            <a:r>
              <a:rPr lang="de-DE" dirty="0"/>
              <a:t>Einbezug der Region, Akteure aus der Politik, Wirtschaft, Kirchenverbände, engagierten Bürger, Firmeninhaber, soziale Persönlichkeiten</a:t>
            </a:r>
          </a:p>
          <a:p>
            <a:pPr>
              <a:lnSpc>
                <a:spcPct val="80000"/>
              </a:lnSpc>
            </a:pPr>
            <a:r>
              <a:rPr lang="de-DE" dirty="0"/>
              <a:t>Paten von der Region leisten ihren Beitrag zur Teilhabe für die </a:t>
            </a:r>
            <a:r>
              <a:rPr lang="de-DE" dirty="0" smtClean="0"/>
              <a:t>Region</a:t>
            </a:r>
          </a:p>
          <a:p>
            <a:pPr>
              <a:lnSpc>
                <a:spcPct val="80000"/>
              </a:lnSpc>
            </a:pPr>
            <a:r>
              <a:rPr lang="de-DE" dirty="0" smtClean="0"/>
              <a:t>Enge Vernetzung mit den Entscheidern vor Ort (Kostenträger, Schwerbehindertenbeauftragten, Landräte, </a:t>
            </a:r>
            <a:r>
              <a:rPr lang="de-DE" dirty="0" err="1" smtClean="0"/>
              <a:t>Bürgermeitster</a:t>
            </a:r>
            <a:r>
              <a:rPr lang="de-DE" dirty="0" smtClean="0"/>
              <a:t>, etc.)</a:t>
            </a:r>
            <a:endParaRPr lang="de-DE" dirty="0"/>
          </a:p>
          <a:p>
            <a:pPr>
              <a:lnSpc>
                <a:spcPct val="80000"/>
              </a:lnSpc>
            </a:pPr>
            <a:r>
              <a:rPr lang="de-DE" dirty="0"/>
              <a:t>Von der Region, für die Region</a:t>
            </a:r>
          </a:p>
          <a:p>
            <a:pPr>
              <a:lnSpc>
                <a:spcPct val="80000"/>
              </a:lnSpc>
            </a:pPr>
            <a:r>
              <a:rPr lang="de-DE" dirty="0"/>
              <a:t>„ Arbeit ist Chefsache“</a:t>
            </a:r>
          </a:p>
          <a:p>
            <a:pPr>
              <a:lnSpc>
                <a:spcPct val="80000"/>
              </a:lnSpc>
            </a:pPr>
            <a:r>
              <a:rPr lang="de-DE" dirty="0"/>
              <a:t>Bsp.: Rahmenvereinbarung mit IHK </a:t>
            </a:r>
            <a:r>
              <a:rPr lang="de-DE" dirty="0" smtClean="0"/>
              <a:t>Würzburg – Auftaktveranstaltung 22.9.2015</a:t>
            </a:r>
            <a:endParaRPr lang="de-DE" dirty="0"/>
          </a:p>
          <a:p>
            <a:pPr>
              <a:lnSpc>
                <a:spcPct val="80000"/>
              </a:lnSpc>
            </a:pPr>
            <a:r>
              <a:rPr lang="de-DE" dirty="0"/>
              <a:t>Netzwerk </a:t>
            </a:r>
            <a:r>
              <a:rPr lang="de-DE" dirty="0" smtClean="0"/>
              <a:t>exklusiv- „Gönnerkreis“</a:t>
            </a:r>
            <a:endParaRPr lang="de-DE" dirty="0"/>
          </a:p>
        </p:txBody>
      </p:sp>
      <p:sp>
        <p:nvSpPr>
          <p:cNvPr id="4" name="Foliennummernplatzhalter 3"/>
          <p:cNvSpPr>
            <a:spLocks noGrp="1"/>
          </p:cNvSpPr>
          <p:nvPr>
            <p:ph type="sldNum" sz="quarter" idx="12"/>
          </p:nvPr>
        </p:nvSpPr>
        <p:spPr/>
        <p:txBody>
          <a:bodyPr/>
          <a:lstStyle/>
          <a:p>
            <a:fld id="{5F3F042E-1934-4A26-A6EB-C7A5F3015112}" type="slidenum">
              <a:rPr lang="de-DE" smtClean="0">
                <a:solidFill>
                  <a:srgbClr val="367AB7"/>
                </a:solidFill>
              </a:rPr>
              <a:pPr/>
              <a:t>9</a:t>
            </a:fld>
            <a:endParaRPr lang="de-DE">
              <a:solidFill>
                <a:srgbClr val="367AB7"/>
              </a:solidFill>
            </a:endParaRPr>
          </a:p>
        </p:txBody>
      </p:sp>
    </p:spTree>
    <p:extLst>
      <p:ext uri="{BB962C8B-B14F-4D97-AF65-F5344CB8AC3E}">
        <p14:creationId xmlns:p14="http://schemas.microsoft.com/office/powerpoint/2010/main" val="2082222814"/>
      </p:ext>
    </p:extLst>
  </p:cSld>
  <p:clrMapOvr>
    <a:masterClrMapping/>
  </p:clrMapOvr>
</p:sld>
</file>

<file path=ppt/theme/theme1.xml><?xml version="1.0" encoding="utf-8"?>
<a:theme xmlns:a="http://schemas.openxmlformats.org/drawingml/2006/main" name="Facette">
  <a:themeElements>
    <a:clrScheme name="Benutzerdefiniert 10">
      <a:dk1>
        <a:sysClr val="windowText" lastClr="000000"/>
      </a:dk1>
      <a:lt1>
        <a:sysClr val="window" lastClr="FFFFFF"/>
      </a:lt1>
      <a:dk2>
        <a:srgbClr val="2C3C43"/>
      </a:dk2>
      <a:lt2>
        <a:srgbClr val="EBEBEB"/>
      </a:lt2>
      <a:accent1>
        <a:srgbClr val="005096"/>
      </a:accent1>
      <a:accent2>
        <a:srgbClr val="8EB300"/>
      </a:accent2>
      <a:accent3>
        <a:srgbClr val="005096"/>
      </a:accent3>
      <a:accent4>
        <a:srgbClr val="8EB300"/>
      </a:accent4>
      <a:accent5>
        <a:srgbClr val="8EB300"/>
      </a:accent5>
      <a:accent6>
        <a:srgbClr val="8EB300"/>
      </a:accent6>
      <a:hlink>
        <a:srgbClr val="005096"/>
      </a:hlink>
      <a:folHlink>
        <a:srgbClr val="8EB300"/>
      </a:folHlink>
    </a:clrScheme>
    <a:fontScheme name="Facette">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te">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1169</Words>
  <Application>Microsoft Office PowerPoint</Application>
  <PresentationFormat>Benutzerdefiniert</PresentationFormat>
  <Paragraphs>238</Paragraphs>
  <Slides>26</Slides>
  <Notes>2</Notes>
  <HiddenSlides>2</HiddenSlides>
  <MMClips>0</MMClips>
  <ScaleCrop>false</ScaleCrop>
  <HeadingPairs>
    <vt:vector size="4" baseType="variant">
      <vt:variant>
        <vt:lpstr>Design</vt:lpstr>
      </vt:variant>
      <vt:variant>
        <vt:i4>1</vt:i4>
      </vt:variant>
      <vt:variant>
        <vt:lpstr>Folientitel</vt:lpstr>
      </vt:variant>
      <vt:variant>
        <vt:i4>26</vt:i4>
      </vt:variant>
    </vt:vector>
  </HeadingPairs>
  <TitlesOfParts>
    <vt:vector size="27" baseType="lpstr">
      <vt:lpstr>Facette</vt:lpstr>
      <vt:lpstr>    „Ja zu Inklusiv! Ich bin dabei mit meinem Betrieb in meiner Region“  </vt:lpstr>
      <vt:lpstr>PowerPoint-Präsentation</vt:lpstr>
      <vt:lpstr>PowerPoint-Präsentation</vt:lpstr>
      <vt:lpstr>PowerPoint-Präsentation</vt:lpstr>
      <vt:lpstr>Entwicklung der WfbM in Richtung virtuelle Werkstatt: WfbM/ Wert der Teilhabe neu denken!</vt:lpstr>
      <vt:lpstr>Mainfränkische Werkstätten und Inklusion</vt:lpstr>
      <vt:lpstr>Ausgangspunkt-&gt; „Integra“ Mensch Mehrdimensionales Handeln</vt:lpstr>
      <vt:lpstr>Der Weg zum Erfolg</vt:lpstr>
      <vt:lpstr>S- Sozialstrukturelle- sozialpolitische Ebene</vt:lpstr>
      <vt:lpstr>Organisatorische Ebene</vt:lpstr>
      <vt:lpstr>N- Netzwerk</vt:lpstr>
      <vt:lpstr>I- individuelle Ebene </vt:lpstr>
      <vt:lpstr>Sozialraumorientierte, gemeindenahe Arbeitsplätze für Menschen mit Behinderung</vt:lpstr>
      <vt:lpstr>Einblick in die Vielfalt unserer Inklusiv! Mitarbeiter</vt:lpstr>
      <vt:lpstr>Inklusion beginnt dort, wo Vielfalt sichtbar wird.</vt:lpstr>
      <vt:lpstr>INklusiv! Gemeinsam arbeiten Wer sind wir?</vt:lpstr>
      <vt:lpstr>Das Team: Integrationsbegleiter/ Netzwerker</vt:lpstr>
      <vt:lpstr>Personenkreis INklusiv! Gemeinsam arbeiten </vt:lpstr>
      <vt:lpstr>Inklusion kann nur gemeinsam gelingen </vt:lpstr>
      <vt:lpstr>Gemeinwesen als Hauptakteur</vt:lpstr>
      <vt:lpstr>Aufspüren von Ressourcen, Aktivieren von Netzwerken</vt:lpstr>
      <vt:lpstr>Teilhabe durch Kooperationen mit Betrieben</vt:lpstr>
      <vt:lpstr>Werkstattmitarbeiter als zusätzliche Hilfe</vt:lpstr>
      <vt:lpstr>Rechtlicher Rahmen</vt:lpstr>
      <vt:lpstr>PowerPoint-Präsentation</vt:lpstr>
      <vt:lpstr>PowerPoint-Präsentation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Umfrage zur Mitarbeiterzufriedenheit</dc:title>
  <dc:creator>Sven kellner</dc:creator>
  <cp:lastModifiedBy>Leube Madeleine</cp:lastModifiedBy>
  <cp:revision>197</cp:revision>
  <cp:lastPrinted>2014-01-16T09:18:40Z</cp:lastPrinted>
  <dcterms:created xsi:type="dcterms:W3CDTF">2013-10-24T18:02:49Z</dcterms:created>
  <dcterms:modified xsi:type="dcterms:W3CDTF">2017-10-13T06:29:48Z</dcterms:modified>
</cp:coreProperties>
</file>